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8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BE913C-DE24-FCCB-535D-B658FD018826}" name="Rojan Zarei" initials="RZ" userId="S::rojan.zarei@go1.com::1de7c096-dfa2-4a02-a9ca-ba7a7f7307c3" providerId="AD"/>
  <p188:author id="{52568C47-1721-EAB4-CC4B-B6149AF64A85}" name="Sophie Nickisson" initials="" userId="S::sophie.nickisson@go1.com::89368022-3792-44dc-99a0-bab979c8f1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954"/>
    <a:srgbClr val="5787B1"/>
    <a:srgbClr val="3B8999"/>
    <a:srgbClr val="E9F5F8"/>
    <a:srgbClr val="D5F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/>
    <p:restoredTop sz="94687"/>
  </p:normalViewPr>
  <p:slideViewPr>
    <p:cSldViewPr snapToGrid="0">
      <p:cViewPr>
        <p:scale>
          <a:sx n="140" d="100"/>
          <a:sy n="140" d="100"/>
        </p:scale>
        <p:origin x="-648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EC683-8840-4E4A-93F2-73F2BFEC6FEC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3CC84-9E96-0A40-880D-1D235147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3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3CC84-9E96-0A40-880D-1D2351474B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A320-C70D-2127-6BA4-BA8C36601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E69D2-CD13-15DD-7DA5-8729F2862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C8690-C0DA-64A4-081F-CCD2FADB6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45F0-959F-884E-8125-E3EEAA04C8A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845C0-7BD1-8BF9-3F95-F25ECC7E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9F43F-E8D1-FD31-A43B-34D31E0D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6EB2-51F8-DD43-9F5B-335ED2C12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8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2E37-D2B8-6247-BD79-7631671D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6288D1-4B43-499A-4FC8-9341CCE00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D43E0-2A87-8964-20C0-B233FC5C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45F0-959F-884E-8125-E3EEAA04C8A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7E695-31D8-0C8D-EAAF-E2FF80A2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3AB46-5514-933F-8B77-9EFB7CF0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6EB2-51F8-DD43-9F5B-335ED2C12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9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F43557-8F1B-F3FD-BEB3-4626B1A59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25B803-9D77-A677-F8D2-A7A08ABD5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57E83-0326-2E52-3745-E54DACF4C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45F0-959F-884E-8125-E3EEAA04C8A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AADAA-0FEA-0B44-F4EA-EB91988B4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EF88B-73E5-ABD9-6EEC-652BBB3D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6EB2-51F8-DD43-9F5B-335ED2C12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3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BD8C2-313B-1107-DD88-EDF2E92D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722F9-EDD7-E51D-D4C9-D4B3EB5F8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6A8FC-229B-BB8B-BE6E-F23295C6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45F0-959F-884E-8125-E3EEAA04C8A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9DCB2-923F-2275-0D77-02D7E4610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C23B7-1EF6-87E3-C9BD-4E5DAB09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6EB2-51F8-DD43-9F5B-335ED2C12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1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22F5-87FA-CD1F-337C-D9DABA7B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7CB25-31E0-9535-9394-A69BADA73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B613D-460B-5DDF-D22F-A69A7233E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45F0-959F-884E-8125-E3EEAA04C8A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D363D-02BB-C495-AFD2-1B6F2AEBF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CDFAC-8BE3-10E9-F85C-02BD6D94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6EB2-51F8-DD43-9F5B-335ED2C12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0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F5A88-A4B8-24A1-89A3-2D52F13AC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46A6-7171-5273-92FE-3FB7D5DB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FB890-BBF7-F982-D3BB-09D3B55C8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6D474-CA91-373B-CDC5-5AF060B4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45F0-959F-884E-8125-E3EEAA04C8A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308C0-F073-5887-67EB-780819AD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EB75B-DE06-D54E-2875-2B7FEFDC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6EB2-51F8-DD43-9F5B-335ED2C12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8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1363-AB11-EB95-132D-D19FDA474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5833F-1CE8-BB98-F12C-B4D692BF8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12799-6C16-1A85-200F-71902D20F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5B8090-BB5F-0338-8AFE-4930F2561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DC14D4-23FD-4996-D08B-72F5ACD53A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5E51A4-4A39-7CF4-0ED6-86BF433F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45F0-959F-884E-8125-E3EEAA04C8A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2D6DFC-A78E-71B0-7472-DFECC1B7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9118A4-6DF1-7862-59DF-3FA1FF18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6EB2-51F8-DD43-9F5B-335ED2C12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3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58EEA-1A27-16EF-C4D4-FD02BE882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C6FF26-3B85-B3D9-7930-2924A94B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45F0-959F-884E-8125-E3EEAA04C8A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E26EE-DC1A-2141-ED08-A960308AA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62735-C418-C036-2FEE-550BEB53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6EB2-51F8-DD43-9F5B-335ED2C12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7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F585B8-F3B2-AE0B-13E9-18445740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45F0-959F-884E-8125-E3EEAA04C8A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5F786-F45F-F03E-7D1D-C360984D0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8C349-7D54-B13C-8D3F-AC7ECE7C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6EB2-51F8-DD43-9F5B-335ED2C12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4B5CE-EC0C-0093-050F-3B5702B5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6A92C-22BB-1902-FE9B-02A5B4EB0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6317D-971A-7405-5B80-3FD43E633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FA74F-F3D9-04A0-9B57-54F680CF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45F0-959F-884E-8125-E3EEAA04C8A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47074-57B9-D42C-15F0-B4D6FE9B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AF740-6051-BD77-9C6D-CE3E231A4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6EB2-51F8-DD43-9F5B-335ED2C12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4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BB63-CDD7-9F49-2257-20BBAAA58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4B7BB-0DF1-B535-EB40-3CFF2D3F4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19D03-3A8F-D75A-9432-8C42B98D1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C0F13-9429-31D8-4718-FE4FC55D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45F0-959F-884E-8125-E3EEAA04C8A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ECB3E-5E7B-AA88-BEC1-EAFA73D96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B6788-0292-C9D5-7968-C5AEC1AD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6EB2-51F8-DD43-9F5B-335ED2C12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2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E039A-6AB2-D755-EA3B-739C385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4C44E-6150-4751-C521-C097AC734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FA5AA-0D5F-01C9-8886-FF017FE65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7B45F0-959F-884E-8125-E3EEAA04C8A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D9D87-A2C8-89E7-4C9B-39AB98F44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514D7-BDD0-C598-41FF-169C6A437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E16EB2-51F8-DD43-9F5B-335ED2C12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5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51E454-69F0-73C7-06DD-8F5C3C0B6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63C84F-73CD-7D3C-DBEB-BA62288D8C6C}"/>
              </a:ext>
            </a:extLst>
          </p:cNvPr>
          <p:cNvSpPr txBox="1"/>
          <p:nvPr/>
        </p:nvSpPr>
        <p:spPr>
          <a:xfrm>
            <a:off x="2030185" y="1805111"/>
            <a:ext cx="813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FFFFFF"/>
                </a:solidFill>
                <a:effectLst/>
                <a:latin typeface="Victor Serif" pitchFamily="2" charset="77"/>
              </a:rPr>
              <a:t>Key themes: Digital Demand Gen | Social Media Impact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09E83D-487D-1B29-6C06-E33B939378E1}"/>
              </a:ext>
            </a:extLst>
          </p:cNvPr>
          <p:cNvSpPr txBox="1"/>
          <p:nvPr/>
        </p:nvSpPr>
        <p:spPr>
          <a:xfrm>
            <a:off x="707571" y="3069771"/>
            <a:ext cx="481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0" dirty="0">
                <a:solidFill>
                  <a:srgbClr val="114954"/>
                </a:solidFill>
                <a:effectLst/>
                <a:latin typeface="Victor Serif" pitchFamily="2" charset="77"/>
              </a:rPr>
              <a:t>Drive Demand with Digital Marketing: Proven Strategies for Growth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7D6586-BB9B-2807-E346-CED48EBD7ED6}"/>
              </a:ext>
            </a:extLst>
          </p:cNvPr>
          <p:cNvSpPr txBox="1"/>
          <p:nvPr/>
        </p:nvSpPr>
        <p:spPr>
          <a:xfrm>
            <a:off x="6672273" y="3069771"/>
            <a:ext cx="481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GB" sz="1400" i="0" dirty="0">
                <a:solidFill>
                  <a:srgbClr val="114954"/>
                </a:solidFill>
                <a:effectLst/>
                <a:latin typeface="Victor Serif" pitchFamily="2" charset="77"/>
              </a:rPr>
              <a:t>Maximize Marketing Impact: Effective Strategies for Social Media Success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400557-6BB1-B81D-210D-E8033604FC28}"/>
              </a:ext>
            </a:extLst>
          </p:cNvPr>
          <p:cNvSpPr txBox="1"/>
          <p:nvPr/>
        </p:nvSpPr>
        <p:spPr>
          <a:xfrm>
            <a:off x="1163782" y="382540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Master The Art of Digital Marketing with Canva by Coursera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(115 mins)</a:t>
            </a:r>
          </a:p>
          <a:p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39E5B0-9C40-4296-B1C4-2C308CFA7943}"/>
              </a:ext>
            </a:extLst>
          </p:cNvPr>
          <p:cNvSpPr txBox="1"/>
          <p:nvPr/>
        </p:nvSpPr>
        <p:spPr>
          <a:xfrm>
            <a:off x="1163782" y="4256981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Digital Marketing- Fluidbook by Hemsley Fraser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(120 mins)</a:t>
            </a:r>
          </a:p>
          <a:p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04E638-C734-8356-63A7-99F8DFA0518C}"/>
              </a:ext>
            </a:extLst>
          </p:cNvPr>
          <p:cNvSpPr txBox="1"/>
          <p:nvPr/>
        </p:nvSpPr>
        <p:spPr>
          <a:xfrm>
            <a:off x="1163782" y="469574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Introduction to Digital Marketing by Left Bank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(120 mins)</a:t>
            </a:r>
          </a:p>
          <a:p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981966-300A-610F-EFC6-9BFB26A5B840}"/>
              </a:ext>
            </a:extLst>
          </p:cNvPr>
          <p:cNvSpPr txBox="1"/>
          <p:nvPr/>
        </p:nvSpPr>
        <p:spPr>
          <a:xfrm>
            <a:off x="1163782" y="5128304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Digital Marketing: The Basics by Maguire Training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(30 mins)</a:t>
            </a:r>
          </a:p>
          <a:p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35541C-ED8C-D3F6-98A3-4AD31CC27DF1}"/>
              </a:ext>
            </a:extLst>
          </p:cNvPr>
          <p:cNvSpPr txBox="1"/>
          <p:nvPr/>
        </p:nvSpPr>
        <p:spPr>
          <a:xfrm>
            <a:off x="1163782" y="557009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Selling in a Digital World (CPD certified) by iAM Learning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(10 mins)</a:t>
            </a:r>
          </a:p>
          <a:p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E471B4-6770-076A-BCF9-FEB11677B3CB}"/>
              </a:ext>
            </a:extLst>
          </p:cNvPr>
          <p:cNvSpPr txBox="1"/>
          <p:nvPr/>
        </p:nvSpPr>
        <p:spPr>
          <a:xfrm>
            <a:off x="1163782" y="5967131"/>
            <a:ext cx="19439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Optimising Your Website &amp; Marketing Performance – How to Start a Business by </a:t>
            </a:r>
            <a:r>
              <a:rPr lang="en-GB" sz="800" i="0" dirty="0" err="1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Upskillist</a:t>
            </a: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(30 mins)</a:t>
            </a:r>
          </a:p>
          <a:p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0E01CF-B0A9-114A-1F03-D9C2B7513244}"/>
              </a:ext>
            </a:extLst>
          </p:cNvPr>
          <p:cNvSpPr txBox="1"/>
          <p:nvPr/>
        </p:nvSpPr>
        <p:spPr>
          <a:xfrm>
            <a:off x="3798918" y="3825407"/>
            <a:ext cx="18565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Accelerating Your Business’ Growth With Strategic Partnerships &amp; Joint Ventures with Amber Spears by Entrepreneur Now …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(40 mins)</a:t>
            </a:r>
          </a:p>
          <a:p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B7AD04-E950-A2CF-078D-83416B96540C}"/>
              </a:ext>
            </a:extLst>
          </p:cNvPr>
          <p:cNvSpPr txBox="1"/>
          <p:nvPr/>
        </p:nvSpPr>
        <p:spPr>
          <a:xfrm>
            <a:off x="3798917" y="4335322"/>
            <a:ext cx="1856509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/>
              </a:rPr>
              <a:t>Become An SEO expert by </a:t>
            </a:r>
            <a:r>
              <a:rPr lang="en-GB" sz="800" i="0" dirty="0" err="1">
                <a:solidFill>
                  <a:srgbClr val="394446"/>
                </a:solidFill>
                <a:effectLst/>
                <a:latin typeface="Obelisc"/>
              </a:rPr>
              <a:t>KnowHowDo</a:t>
            </a:r>
            <a:r>
              <a:rPr lang="en-GB" sz="800" dirty="0">
                <a:solidFill>
                  <a:srgbClr val="394446"/>
                </a:solidFill>
                <a:latin typeface="Obelisc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/>
              </a:rPr>
              <a:t>(1800 mins)</a:t>
            </a:r>
            <a:endParaRPr lang="en-US" dirty="0">
              <a:latin typeface="Obelisc"/>
            </a:endParaRPr>
          </a:p>
          <a:p>
            <a:endParaRPr lang="en-US" sz="1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22682E-8416-53DC-A94A-0140A61DE95C}"/>
              </a:ext>
            </a:extLst>
          </p:cNvPr>
          <p:cNvSpPr txBox="1"/>
          <p:nvPr/>
        </p:nvSpPr>
        <p:spPr>
          <a:xfrm>
            <a:off x="7103313" y="382540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Social Media (Global) by HowToo Learning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(20 mins)</a:t>
            </a:r>
          </a:p>
          <a:p>
            <a:endParaRPr lang="en-US" sz="1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A4D5C6B-FDAD-6EF7-F97D-B9D66658D5CA}"/>
              </a:ext>
            </a:extLst>
          </p:cNvPr>
          <p:cNvSpPr txBox="1"/>
          <p:nvPr/>
        </p:nvSpPr>
        <p:spPr>
          <a:xfrm>
            <a:off x="7103313" y="4256981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Social selling to increase your sales exponentially by isEazy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(70 mins)</a:t>
            </a:r>
          </a:p>
          <a:p>
            <a:endParaRPr lang="en-US" sz="1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69E52D-6FEB-7BC2-C636-8C7E4FCE984C}"/>
              </a:ext>
            </a:extLst>
          </p:cNvPr>
          <p:cNvSpPr txBox="1"/>
          <p:nvPr/>
        </p:nvSpPr>
        <p:spPr>
          <a:xfrm>
            <a:off x="7103313" y="469574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Social Media Usage by Open eLMS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(45 mins)</a:t>
            </a:r>
          </a:p>
          <a:p>
            <a:endParaRPr lang="en-US" sz="1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82B7EC1-3A11-E562-A8FC-4817A7F1F67A}"/>
              </a:ext>
            </a:extLst>
          </p:cNvPr>
          <p:cNvSpPr txBox="1"/>
          <p:nvPr/>
        </p:nvSpPr>
        <p:spPr>
          <a:xfrm>
            <a:off x="7103313" y="5128304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Using social media for prospecting and selling by Cegos Training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  <a:p>
            <a:endParaRPr lang="en-US" sz="1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3A8F488-8C8A-2F0F-7A3F-66CABE8BDD19}"/>
              </a:ext>
            </a:extLst>
          </p:cNvPr>
          <p:cNvSpPr txBox="1"/>
          <p:nvPr/>
        </p:nvSpPr>
        <p:spPr>
          <a:xfrm>
            <a:off x="7103313" y="557009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Social Media for Business (CPD Certified) by iAM Learning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(10 mins)</a:t>
            </a:r>
          </a:p>
          <a:p>
            <a:endParaRPr lang="en-US" sz="1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180873-5B89-C6DC-BB26-61B0435057E2}"/>
              </a:ext>
            </a:extLst>
          </p:cNvPr>
          <p:cNvSpPr txBox="1"/>
          <p:nvPr/>
        </p:nvSpPr>
        <p:spPr>
          <a:xfrm>
            <a:off x="7103313" y="6010338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Social selling by Skillshub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(10 mins)</a:t>
            </a:r>
          </a:p>
          <a:p>
            <a:endParaRPr lang="en-US" sz="1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5B832B-1A88-BF28-3683-6CEDEB92400F}"/>
              </a:ext>
            </a:extLst>
          </p:cNvPr>
          <p:cNvSpPr txBox="1"/>
          <p:nvPr/>
        </p:nvSpPr>
        <p:spPr>
          <a:xfrm>
            <a:off x="9738449" y="382540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Social Media Strategist by Stone River eLearning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(780 mins)</a:t>
            </a:r>
          </a:p>
          <a:p>
            <a:endParaRPr lang="en-US" sz="1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AD59E7-8E08-871D-68EE-D377DE13EB0E}"/>
              </a:ext>
            </a:extLst>
          </p:cNvPr>
          <p:cNvSpPr txBox="1"/>
          <p:nvPr/>
        </p:nvSpPr>
        <p:spPr>
          <a:xfrm>
            <a:off x="9738448" y="4229549"/>
            <a:ext cx="1856509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/>
              </a:rPr>
              <a:t>How To Use Social Media For Marketing Growth by The Expert Academy </a:t>
            </a:r>
            <a:r>
              <a:rPr lang="en-GB" sz="800" dirty="0">
                <a:solidFill>
                  <a:srgbClr val="394446"/>
                </a:solidFill>
                <a:latin typeface="Obelisc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/>
              </a:rPr>
              <a:t>(60 mins)</a:t>
            </a:r>
            <a:endParaRPr lang="en-US" dirty="0">
              <a:latin typeface="Obelisc"/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6079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C7094-8C60-C861-B26A-486C6DE80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F4749E-8876-33D0-C0EC-DCB22F312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8D9493-5454-F40B-B9C3-030D98507B5F}"/>
              </a:ext>
            </a:extLst>
          </p:cNvPr>
          <p:cNvSpPr txBox="1"/>
          <p:nvPr/>
        </p:nvSpPr>
        <p:spPr>
          <a:xfrm>
            <a:off x="2854058" y="1104429"/>
            <a:ext cx="648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5787B1"/>
                </a:solidFill>
                <a:effectLst/>
                <a:latin typeface="Victor Serif" pitchFamily="2" charset="77"/>
              </a:rPr>
              <a:t>Key Themes: Customer Service | Customer Relationships</a:t>
            </a:r>
            <a:endParaRPr lang="en-US" dirty="0">
              <a:solidFill>
                <a:srgbClr val="5787B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3A9A36-F3A9-E522-6A1D-4C07F5AC77A0}"/>
              </a:ext>
            </a:extLst>
          </p:cNvPr>
          <p:cNvSpPr txBox="1"/>
          <p:nvPr/>
        </p:nvSpPr>
        <p:spPr>
          <a:xfrm>
            <a:off x="707571" y="2585679"/>
            <a:ext cx="481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GB" sz="1400" i="0" dirty="0">
                <a:solidFill>
                  <a:schemeClr val="bg1"/>
                </a:solidFill>
                <a:effectLst/>
                <a:latin typeface="Victor Serif" pitchFamily="2" charset="77"/>
              </a:rPr>
              <a:t>Service Excellence: Create Delightful Customer Experiences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3AD62-20D8-9012-32E7-A2F5D55968DA}"/>
              </a:ext>
            </a:extLst>
          </p:cNvPr>
          <p:cNvSpPr txBox="1"/>
          <p:nvPr/>
        </p:nvSpPr>
        <p:spPr>
          <a:xfrm>
            <a:off x="6672273" y="2706702"/>
            <a:ext cx="4811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GB" sz="1400" i="0" dirty="0">
                <a:solidFill>
                  <a:schemeClr val="bg1"/>
                </a:solidFill>
                <a:effectLst/>
                <a:latin typeface="Victor Serif" pitchFamily="2" charset="77"/>
              </a:rPr>
              <a:t>Connect with Customers: Build Rapport and Relationships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5351A4-F0DE-CA72-6C8E-481FDACAFDE4}"/>
              </a:ext>
            </a:extLst>
          </p:cNvPr>
          <p:cNvSpPr txBox="1"/>
          <p:nvPr/>
        </p:nvSpPr>
        <p:spPr>
          <a:xfrm>
            <a:off x="1163782" y="3341315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From Pain to Gain by FutureThink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 mins)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6337B-0102-E269-3C10-DDA24FA39CF8}"/>
              </a:ext>
            </a:extLst>
          </p:cNvPr>
          <p:cNvSpPr txBox="1"/>
          <p:nvPr/>
        </p:nvSpPr>
        <p:spPr>
          <a:xfrm>
            <a:off x="1163782" y="3736313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Consistent Sensational Service - Cutting Edge Communication Comedy Series by Seven Dimensions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(7 mins)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2214A-CBCB-4DA4-9BBC-6F98768ED801}"/>
              </a:ext>
            </a:extLst>
          </p:cNvPr>
          <p:cNvSpPr txBox="1"/>
          <p:nvPr/>
        </p:nvSpPr>
        <p:spPr>
          <a:xfrm>
            <a:off x="1163782" y="4211655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Customer Service Excellence 10-minute Interactive Course by LearningPlanet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C5C5C4-136B-52DA-29C8-34EBB2B2E342}"/>
              </a:ext>
            </a:extLst>
          </p:cNvPr>
          <p:cNvSpPr txBox="1"/>
          <p:nvPr/>
        </p:nvSpPr>
        <p:spPr>
          <a:xfrm>
            <a:off x="1163782" y="4644212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10 Minutes ADVANCED Customer Service by LearningPlanet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(10 mins)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245833-9148-CEBE-FEFE-B9845DC83685}"/>
              </a:ext>
            </a:extLst>
          </p:cNvPr>
          <p:cNvSpPr txBox="1"/>
          <p:nvPr/>
        </p:nvSpPr>
        <p:spPr>
          <a:xfrm>
            <a:off x="1163782" y="5086005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The Consultative Service Process by Interaction Training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30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6577A2-181B-8622-3595-96F0DD651063}"/>
              </a:ext>
            </a:extLst>
          </p:cNvPr>
          <p:cNvSpPr txBox="1"/>
          <p:nvPr/>
        </p:nvSpPr>
        <p:spPr>
          <a:xfrm>
            <a:off x="1163782" y="5472996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Introduction to Customer Centricity by onehourlearning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 mins)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08DD03-B7A0-909B-18D0-FFCF5E9FDA05}"/>
              </a:ext>
            </a:extLst>
          </p:cNvPr>
          <p:cNvSpPr txBox="1"/>
          <p:nvPr/>
        </p:nvSpPr>
        <p:spPr>
          <a:xfrm>
            <a:off x="3798918" y="3341315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Customer Centricity – Understanding, inspiring and retaining customers by Pinktum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7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0 mins)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590881-3C30-F0BE-9ACA-B8488EC09C6E}"/>
              </a:ext>
            </a:extLst>
          </p:cNvPr>
          <p:cNvSpPr txBox="1"/>
          <p:nvPr/>
        </p:nvSpPr>
        <p:spPr>
          <a:xfrm>
            <a:off x="3798917" y="4644211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Building a Successful Customer Experience - Part 1 by Coorpacademy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(16 mins)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FFB913-AFB0-3860-AB6C-2DF48738A729}"/>
              </a:ext>
            </a:extLst>
          </p:cNvPr>
          <p:cNvSpPr txBox="1"/>
          <p:nvPr/>
        </p:nvSpPr>
        <p:spPr>
          <a:xfrm>
            <a:off x="7103313" y="3341315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1 Minute Building Rapport by LearningPlanet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1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04B937-B318-20E5-E50E-EB79E386E1FC}"/>
              </a:ext>
            </a:extLst>
          </p:cNvPr>
          <p:cNvSpPr txBox="1"/>
          <p:nvPr/>
        </p:nvSpPr>
        <p:spPr>
          <a:xfrm>
            <a:off x="7103313" y="3772889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effectLst/>
                <a:latin typeface="Obelisc" panose="020B0503030502040203" pitchFamily="34" charset="77"/>
              </a:rPr>
              <a:t>I Want to Deepen My Customer Relationships Without Being Annoying by Pinktum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 mins)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3B40F6-4820-0122-460A-79B3212EE5BD}"/>
              </a:ext>
            </a:extLst>
          </p:cNvPr>
          <p:cNvSpPr txBox="1"/>
          <p:nvPr/>
        </p:nvSpPr>
        <p:spPr>
          <a:xfrm>
            <a:off x="7103313" y="4211655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Improving Customer Rapport by Talent Quest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(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15 mins)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C553B4-1448-7FC6-5BB2-A92528D3C7FC}"/>
              </a:ext>
            </a:extLst>
          </p:cNvPr>
          <p:cNvSpPr txBox="1"/>
          <p:nvPr/>
        </p:nvSpPr>
        <p:spPr>
          <a:xfrm>
            <a:off x="7103313" y="4644212"/>
            <a:ext cx="193549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/>
              </a:rPr>
              <a:t>Building Rapport and Expressing Empathy in Customer Service by </a:t>
            </a:r>
            <a:r>
              <a:rPr lang="en-GB" sz="800" i="0" dirty="0" err="1">
                <a:solidFill>
                  <a:srgbClr val="394446"/>
                </a:solidFill>
                <a:effectLst/>
                <a:latin typeface="Obelisc"/>
              </a:rPr>
              <a:t>EasyLlama</a:t>
            </a:r>
            <a:r>
              <a:rPr lang="en-GB" sz="800" dirty="0">
                <a:solidFill>
                  <a:srgbClr val="394446"/>
                </a:solidFill>
                <a:latin typeface="Obelisc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/>
              </a:rPr>
              <a:t>10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/>
              </a:rPr>
              <a:t> mins)</a:t>
            </a:r>
            <a:endParaRPr lang="en-US" dirty="0">
              <a:latin typeface="Obelisc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9F3476E-2A11-AC91-9FA7-5474EF71F3A9}"/>
              </a:ext>
            </a:extLst>
          </p:cNvPr>
          <p:cNvSpPr txBox="1"/>
          <p:nvPr/>
        </p:nvSpPr>
        <p:spPr>
          <a:xfrm>
            <a:off x="7103313" y="5086005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How To Build Rapport by Skillshub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(10 mins)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5BE0B9-5F87-6369-ADB5-44EA17B5D8EF}"/>
              </a:ext>
            </a:extLst>
          </p:cNvPr>
          <p:cNvSpPr txBox="1"/>
          <p:nvPr/>
        </p:nvSpPr>
        <p:spPr>
          <a:xfrm>
            <a:off x="7103313" y="5526246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How To Build Rapport Over The Telephone by Skillshub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(10 mins)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546CE71-B2D9-BB7B-B8F8-C243F45394B0}"/>
              </a:ext>
            </a:extLst>
          </p:cNvPr>
          <p:cNvSpPr txBox="1"/>
          <p:nvPr/>
        </p:nvSpPr>
        <p:spPr>
          <a:xfrm>
            <a:off x="9738449" y="3341315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Empathy: The key to strengthening customer relationships by isEazy 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(20 mins)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32E24D-2B0A-D8BA-EE95-502F5D45ADB4}"/>
              </a:ext>
            </a:extLst>
          </p:cNvPr>
          <p:cNvSpPr txBox="1"/>
          <p:nvPr/>
        </p:nvSpPr>
        <p:spPr>
          <a:xfrm>
            <a:off x="9738447" y="5484681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Post sales: ensuring customer satisfaction by Skilla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(9 mins)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134E90-23FB-EF75-9A9A-C7845C397553}"/>
              </a:ext>
            </a:extLst>
          </p:cNvPr>
          <p:cNvSpPr txBox="1"/>
          <p:nvPr/>
        </p:nvSpPr>
        <p:spPr>
          <a:xfrm>
            <a:off x="1163781" y="593800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effectLst/>
                <a:latin typeface="Obelisc" panose="020B0503030502040203" pitchFamily="34" charset="77"/>
              </a:rPr>
              <a:t>Being Customer-Centric by ej4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(6 mins)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53AF89-B225-9B0B-0A9D-2FEE6AD60EC8}"/>
              </a:ext>
            </a:extLst>
          </p:cNvPr>
          <p:cNvSpPr txBox="1"/>
          <p:nvPr/>
        </p:nvSpPr>
        <p:spPr>
          <a:xfrm>
            <a:off x="3798917" y="4211654"/>
            <a:ext cx="185650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/>
              </a:rPr>
              <a:t>From customer hater to fan: How to exceed customer expectations by </a:t>
            </a:r>
            <a:r>
              <a:rPr lang="en-GB" sz="800" i="0" dirty="0" err="1">
                <a:solidFill>
                  <a:srgbClr val="394446"/>
                </a:solidFill>
                <a:effectLst/>
                <a:latin typeface="Obelisc"/>
              </a:rPr>
              <a:t>isEazy</a:t>
            </a:r>
            <a:r>
              <a:rPr lang="en-GB" sz="800" dirty="0">
                <a:solidFill>
                  <a:srgbClr val="394446"/>
                </a:solidFill>
                <a:latin typeface="Obelisc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/>
              </a:rPr>
              <a:t>(20 mins)</a:t>
            </a:r>
            <a:endParaRPr lang="en-US" dirty="0">
              <a:latin typeface="Obelisc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2D2028-F483-3BB2-CD38-45ED3590B93D}"/>
              </a:ext>
            </a:extLst>
          </p:cNvPr>
          <p:cNvSpPr txBox="1"/>
          <p:nvPr/>
        </p:nvSpPr>
        <p:spPr>
          <a:xfrm>
            <a:off x="7103312" y="5938007"/>
            <a:ext cx="185650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/>
              </a:rPr>
              <a:t>Building Rapport by </a:t>
            </a:r>
            <a:r>
              <a:rPr lang="en-GB" sz="800" i="0" dirty="0" err="1">
                <a:solidFill>
                  <a:srgbClr val="394446"/>
                </a:solidFill>
                <a:effectLst/>
                <a:latin typeface="Obelisc"/>
              </a:rPr>
              <a:t>MaxMoLearning</a:t>
            </a:r>
            <a:r>
              <a:rPr lang="en-GB" sz="800" dirty="0">
                <a:solidFill>
                  <a:srgbClr val="394446"/>
                </a:solidFill>
                <a:latin typeface="Obelisc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/>
              </a:rPr>
              <a:t>10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/>
              </a:rPr>
              <a:t> mins)</a:t>
            </a:r>
            <a:endParaRPr lang="en-US" dirty="0">
              <a:latin typeface="Obelisc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5CC625-140A-BAD2-F9F1-15093C74C984}"/>
              </a:ext>
            </a:extLst>
          </p:cNvPr>
          <p:cNvSpPr txBox="1"/>
          <p:nvPr/>
        </p:nvSpPr>
        <p:spPr>
          <a:xfrm>
            <a:off x="9738448" y="4209610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Building Relationships with a Customer by Access Workplace Skills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7786CC-17CB-2235-49F4-92D547BC5DED}"/>
              </a:ext>
            </a:extLst>
          </p:cNvPr>
          <p:cNvSpPr txBox="1"/>
          <p:nvPr/>
        </p:nvSpPr>
        <p:spPr>
          <a:xfrm>
            <a:off x="9738448" y="4651976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Developing loyalty through customer relationships by Cegos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31083B-FCFD-4F39-DFAD-4A5C6EA84C9D}"/>
              </a:ext>
            </a:extLst>
          </p:cNvPr>
          <p:cNvSpPr txBox="1"/>
          <p:nvPr/>
        </p:nvSpPr>
        <p:spPr>
          <a:xfrm>
            <a:off x="9738447" y="5086005"/>
            <a:ext cx="1856509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Build For Change by Blinkist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(12 mins)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041BB4-27F2-5514-1CEA-19004DAA1B8B}"/>
              </a:ext>
            </a:extLst>
          </p:cNvPr>
          <p:cNvSpPr txBox="1"/>
          <p:nvPr/>
        </p:nvSpPr>
        <p:spPr>
          <a:xfrm>
            <a:off x="9738447" y="593800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effectLst/>
                <a:latin typeface="Obelisc" panose="020B0503030502040203" pitchFamily="34" charset="77"/>
              </a:rPr>
              <a:t>Building Rapport Bundle by Chart Learning Solutions</a:t>
            </a:r>
            <a:r>
              <a:rPr lang="en-GB" sz="800" dirty="0"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(98 mins)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6AC5BA-18AA-EF2D-4B40-4F1A9A0523A0}"/>
              </a:ext>
            </a:extLst>
          </p:cNvPr>
          <p:cNvSpPr txBox="1"/>
          <p:nvPr/>
        </p:nvSpPr>
        <p:spPr>
          <a:xfrm>
            <a:off x="9738447" y="3779328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Customer Retention by ej4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7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688295-4DBB-D91C-663C-E196068520C2}"/>
              </a:ext>
            </a:extLst>
          </p:cNvPr>
          <p:cNvSpPr txBox="1"/>
          <p:nvPr/>
        </p:nvSpPr>
        <p:spPr>
          <a:xfrm>
            <a:off x="3798916" y="3772888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effectLst/>
                <a:latin typeface="Obelisc" panose="020B0503030502040203" pitchFamily="34" charset="77"/>
              </a:rPr>
              <a:t>Never Lose A Customer Again by Blinkist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(16 mins)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F8B9BD-BC62-4290-3137-6CECC00DB3BB}"/>
              </a:ext>
            </a:extLst>
          </p:cNvPr>
          <p:cNvSpPr txBox="1"/>
          <p:nvPr/>
        </p:nvSpPr>
        <p:spPr>
          <a:xfrm>
            <a:off x="3798916" y="5086005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effectLst/>
                <a:latin typeface="Obelisc" panose="020B0503030502040203" pitchFamily="34" charset="77"/>
              </a:rPr>
              <a:t>Building a Successful Customer Experience - Part 2 </a:t>
            </a: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by Coorpacademy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(24 mins)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42C272-24C0-82E0-44B8-D54E0B9C6C1A}"/>
              </a:ext>
            </a:extLst>
          </p:cNvPr>
          <p:cNvSpPr txBox="1"/>
          <p:nvPr/>
        </p:nvSpPr>
        <p:spPr>
          <a:xfrm>
            <a:off x="3798916" y="5472996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effectLst/>
                <a:latin typeface="Obelisc" panose="020B0503030502040203" pitchFamily="34" charset="77"/>
              </a:rPr>
              <a:t>Building a Successful Customer Experience - Part 3 </a:t>
            </a: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by Coorpacademy</a:t>
            </a:r>
            <a:r>
              <a:rPr lang="en-GB" sz="800" i="0" dirty="0">
                <a:effectLst/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(24 mins)</a:t>
            </a:r>
          </a:p>
        </p:txBody>
      </p:sp>
    </p:spTree>
    <p:extLst>
      <p:ext uri="{BB962C8B-B14F-4D97-AF65-F5344CB8AC3E}">
        <p14:creationId xmlns:p14="http://schemas.microsoft.com/office/powerpoint/2010/main" val="347286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2A9FC-193B-ED01-218A-08D88EF6A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17597AC-23C8-4BE8-9A1C-E4F145868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C13498-E1A8-A0C6-F189-BC32C413E14E}"/>
              </a:ext>
            </a:extLst>
          </p:cNvPr>
          <p:cNvSpPr txBox="1"/>
          <p:nvPr/>
        </p:nvSpPr>
        <p:spPr>
          <a:xfrm>
            <a:off x="1163781" y="857761"/>
            <a:ext cx="5738862" cy="879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i="0" dirty="0">
                <a:solidFill>
                  <a:srgbClr val="114954"/>
                </a:solidFill>
                <a:effectLst/>
                <a:latin typeface="Victor Serif" pitchFamily="2" charset="77"/>
              </a:rPr>
              <a:t>Key Themes: Team Performance | Decision-Making and Prioritization</a:t>
            </a:r>
            <a:endParaRPr lang="en-US" dirty="0">
              <a:solidFill>
                <a:srgbClr val="11495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577FF-AA86-F920-0789-F2CF49A54E37}"/>
              </a:ext>
            </a:extLst>
          </p:cNvPr>
          <p:cNvSpPr txBox="1"/>
          <p:nvPr/>
        </p:nvSpPr>
        <p:spPr>
          <a:xfrm>
            <a:off x="707571" y="2703665"/>
            <a:ext cx="4811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GB" sz="1400" i="0" dirty="0">
                <a:solidFill>
                  <a:schemeClr val="bg1"/>
                </a:solidFill>
                <a:effectLst/>
                <a:latin typeface="Victor Serif" pitchFamily="2" charset="77"/>
              </a:rPr>
              <a:t>Unlock Excellence: Build High-Performing Teams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9B8FF-B3A2-FC97-BCC3-760D4E3F9CED}"/>
              </a:ext>
            </a:extLst>
          </p:cNvPr>
          <p:cNvSpPr txBox="1"/>
          <p:nvPr/>
        </p:nvSpPr>
        <p:spPr>
          <a:xfrm>
            <a:off x="6672273" y="2603466"/>
            <a:ext cx="481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GB" sz="1400" i="0" dirty="0">
                <a:solidFill>
                  <a:schemeClr val="bg1"/>
                </a:solidFill>
                <a:effectLst/>
                <a:latin typeface="Victor Serif" pitchFamily="2" charset="77"/>
              </a:rPr>
              <a:t>Leadership in Action: Master Decision-Making and Prioritization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343005-081C-63E3-C1F7-A474C2EE93FB}"/>
              </a:ext>
            </a:extLst>
          </p:cNvPr>
          <p:cNvSpPr txBox="1"/>
          <p:nvPr/>
        </p:nvSpPr>
        <p:spPr>
          <a:xfrm>
            <a:off x="1163782" y="3341315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Team Building: SMARTER Goal Setting for Team Results by Chart Learning Solutions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16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82F6FE-E3E1-344B-41A1-ADC4B83CB44D}"/>
              </a:ext>
            </a:extLst>
          </p:cNvPr>
          <p:cNvSpPr txBox="1"/>
          <p:nvPr/>
        </p:nvSpPr>
        <p:spPr>
          <a:xfrm>
            <a:off x="1163782" y="3736313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Goal Setting For Businesses And Teams by The Expert Academy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40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2C8331-A483-C19E-370B-5F8E8051FE34}"/>
              </a:ext>
            </a:extLst>
          </p:cNvPr>
          <p:cNvSpPr txBox="1"/>
          <p:nvPr/>
        </p:nvSpPr>
        <p:spPr>
          <a:xfrm>
            <a:off x="1163782" y="4211655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effectLst/>
                <a:latin typeface="Obelisc" panose="020B0503030502040203" pitchFamily="34" charset="77"/>
              </a:rPr>
              <a:t>Successfully Structuring Team Development Pinktum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(60 mins)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092823-78D1-FD44-585A-F65D4E95377A}"/>
              </a:ext>
            </a:extLst>
          </p:cNvPr>
          <p:cNvSpPr txBox="1"/>
          <p:nvPr/>
        </p:nvSpPr>
        <p:spPr>
          <a:xfrm>
            <a:off x="1163782" y="4644212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Building Effective Teams – Fluidbook by Hemsley Fraser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(120 mins)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A815B-54BB-A5C4-3B28-8D1930E6BF0F}"/>
              </a:ext>
            </a:extLst>
          </p:cNvPr>
          <p:cNvSpPr txBox="1"/>
          <p:nvPr/>
        </p:nvSpPr>
        <p:spPr>
          <a:xfrm>
            <a:off x="1163782" y="5086005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Coaching for Peak Performance Beginner by Intellezy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(41 mins)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440A32-8A24-16B3-4308-6AFEFDBFB504}"/>
              </a:ext>
            </a:extLst>
          </p:cNvPr>
          <p:cNvSpPr txBox="1"/>
          <p:nvPr/>
        </p:nvSpPr>
        <p:spPr>
          <a:xfrm>
            <a:off x="1163782" y="5472996"/>
            <a:ext cx="1856509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Coaching – Fluidbook by Hemsley Fraser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(120 mins)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4566D5-5147-F5B1-BC0A-4E12A72B180F}"/>
              </a:ext>
            </a:extLst>
          </p:cNvPr>
          <p:cNvSpPr txBox="1"/>
          <p:nvPr/>
        </p:nvSpPr>
        <p:spPr>
          <a:xfrm>
            <a:off x="3798918" y="3341315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Tips For Giving And Receiving Feedback by The Expert Academy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(10 mins)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0502B0-2B87-739A-FA1B-8F8A9E811C03}"/>
              </a:ext>
            </a:extLst>
          </p:cNvPr>
          <p:cNvSpPr txBox="1"/>
          <p:nvPr/>
        </p:nvSpPr>
        <p:spPr>
          <a:xfrm>
            <a:off x="3798917" y="4644211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Team Building: Measuring Team Performance by Chart Learning Solutions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(18 mins)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5236C04-99DF-F0D8-9531-93256AD0E14A}"/>
              </a:ext>
            </a:extLst>
          </p:cNvPr>
          <p:cNvSpPr txBox="1"/>
          <p:nvPr/>
        </p:nvSpPr>
        <p:spPr>
          <a:xfrm>
            <a:off x="7103313" y="3341315"/>
            <a:ext cx="1856509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The First 2 Hours by Blinkist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15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D7A3FF6-F64A-6839-D475-ADE9DBCDB4A5}"/>
              </a:ext>
            </a:extLst>
          </p:cNvPr>
          <p:cNvSpPr txBox="1"/>
          <p:nvPr/>
        </p:nvSpPr>
        <p:spPr>
          <a:xfrm>
            <a:off x="7103313" y="3772889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effectLst/>
                <a:latin typeface="Obelisc" panose="020B0503030502040203" pitchFamily="34" charset="77"/>
              </a:rPr>
              <a:t>Analytical thinking: The key to making good decisions by isEazy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70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83AD833-B81A-E185-CBC1-C6E086E0C5F9}"/>
              </a:ext>
            </a:extLst>
          </p:cNvPr>
          <p:cNvSpPr txBox="1"/>
          <p:nvPr/>
        </p:nvSpPr>
        <p:spPr>
          <a:xfrm>
            <a:off x="7103313" y="4211655"/>
            <a:ext cx="1856509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Making Good Decisions by Pinktum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(70 mins)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14F7C4-A9C2-47E1-BCDD-E19C00E83CDC}"/>
              </a:ext>
            </a:extLst>
          </p:cNvPr>
          <p:cNvSpPr txBox="1"/>
          <p:nvPr/>
        </p:nvSpPr>
        <p:spPr>
          <a:xfrm>
            <a:off x="7103313" y="4644212"/>
            <a:ext cx="1935491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Effective delegation by Me Learning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15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6E23D6E-589C-6B88-A760-FFB873CB53F9}"/>
              </a:ext>
            </a:extLst>
          </p:cNvPr>
          <p:cNvSpPr txBox="1"/>
          <p:nvPr/>
        </p:nvSpPr>
        <p:spPr>
          <a:xfrm>
            <a:off x="7103313" y="5086005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Delegation Skills For Managers by The Expert Academy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(45 mins)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77290FD-2B05-7F54-56E6-6DEE259A63E9}"/>
              </a:ext>
            </a:extLst>
          </p:cNvPr>
          <p:cNvSpPr txBox="1"/>
          <p:nvPr/>
        </p:nvSpPr>
        <p:spPr>
          <a:xfrm>
            <a:off x="7103313" y="5526246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Effective Delegation – Fluidbook by Hemsley Fraser</a:t>
            </a:r>
            <a:r>
              <a:rPr lang="en-GB" sz="800" dirty="0"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(120 mins)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A02F892-ED50-AAE4-932B-E8865715D75C}"/>
              </a:ext>
            </a:extLst>
          </p:cNvPr>
          <p:cNvSpPr txBox="1"/>
          <p:nvPr/>
        </p:nvSpPr>
        <p:spPr>
          <a:xfrm>
            <a:off x="9738449" y="3341315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Get Control! of Virtual Meetings and Outlook by Get Control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3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0 mins)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70CB43-10E3-8296-2E2E-CDF700C213F1}"/>
              </a:ext>
            </a:extLst>
          </p:cNvPr>
          <p:cNvSpPr txBox="1"/>
          <p:nvPr/>
        </p:nvSpPr>
        <p:spPr>
          <a:xfrm>
            <a:off x="1163781" y="593800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Giving Feedback with SBI Method by Cegos</a:t>
            </a:r>
            <a:r>
              <a:rPr lang="en-GB" sz="800" dirty="0"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7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00989B-48F7-EE26-36C4-1FA460FFA63D}"/>
              </a:ext>
            </a:extLst>
          </p:cNvPr>
          <p:cNvSpPr txBox="1"/>
          <p:nvPr/>
        </p:nvSpPr>
        <p:spPr>
          <a:xfrm>
            <a:off x="3798917" y="4211654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Creating a Feedback Culture from Mind Tools for Business by Emerald Works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6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0 mins)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28B385-4D3E-0DE2-E2CA-EE65A8FC5CC0}"/>
              </a:ext>
            </a:extLst>
          </p:cNvPr>
          <p:cNvSpPr txBox="1"/>
          <p:nvPr/>
        </p:nvSpPr>
        <p:spPr>
          <a:xfrm>
            <a:off x="7103312" y="5938007"/>
            <a:ext cx="1856509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Urgent! By Blinkist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(23 mins)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6D6F2C-BC0A-962D-EA4B-47411E4FFAC0}"/>
              </a:ext>
            </a:extLst>
          </p:cNvPr>
          <p:cNvSpPr txBox="1"/>
          <p:nvPr/>
        </p:nvSpPr>
        <p:spPr>
          <a:xfrm>
            <a:off x="9738447" y="3779328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Time Management – Fluidbook by Hemsley Fraser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(120 mins)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2151D8-4A8A-0B8F-3175-8E4AFF167B2E}"/>
              </a:ext>
            </a:extLst>
          </p:cNvPr>
          <p:cNvSpPr txBox="1"/>
          <p:nvPr/>
        </p:nvSpPr>
        <p:spPr>
          <a:xfrm>
            <a:off x="3798916" y="3772888"/>
            <a:ext cx="1856509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Thanks for the Feedback by Blinkist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D49BB5-D801-DA83-B999-6C4E8D6B4BCB}"/>
              </a:ext>
            </a:extLst>
          </p:cNvPr>
          <p:cNvSpPr txBox="1"/>
          <p:nvPr/>
        </p:nvSpPr>
        <p:spPr>
          <a:xfrm>
            <a:off x="3798916" y="5086005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Building High Performance Teams Beginner by Intellezy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3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4 mins)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79692-C180-361F-AFA3-51DA00AFC3FC}"/>
              </a:ext>
            </a:extLst>
          </p:cNvPr>
          <p:cNvSpPr txBox="1"/>
          <p:nvPr/>
        </p:nvSpPr>
        <p:spPr>
          <a:xfrm>
            <a:off x="3798916" y="5472996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Managing High Performing Teams – Fluidbook by Hemsley Fraser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(120 mins)</a:t>
            </a:r>
          </a:p>
        </p:txBody>
      </p:sp>
    </p:spTree>
    <p:extLst>
      <p:ext uri="{BB962C8B-B14F-4D97-AF65-F5344CB8AC3E}">
        <p14:creationId xmlns:p14="http://schemas.microsoft.com/office/powerpoint/2010/main" val="100356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89EBB-BEEB-47D3-8F71-ECE020911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C6024A-2D74-04A8-7B82-F42E79B92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DF3BB9-97FB-5177-3416-D9B8559CACD2}"/>
              </a:ext>
            </a:extLst>
          </p:cNvPr>
          <p:cNvSpPr txBox="1"/>
          <p:nvPr/>
        </p:nvSpPr>
        <p:spPr>
          <a:xfrm>
            <a:off x="3048736" y="161514"/>
            <a:ext cx="545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114954"/>
                </a:solidFill>
                <a:effectLst/>
                <a:latin typeface="Victor Serif" pitchFamily="2" charset="77"/>
              </a:rPr>
              <a:t>Key Themes: Business Acumen | Microsoft Office</a:t>
            </a:r>
            <a:endParaRPr lang="en-US" dirty="0">
              <a:solidFill>
                <a:srgbClr val="11495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DB62DA-1B3C-5B2F-1B7C-28711A7465EF}"/>
              </a:ext>
            </a:extLst>
          </p:cNvPr>
          <p:cNvSpPr txBox="1"/>
          <p:nvPr/>
        </p:nvSpPr>
        <p:spPr>
          <a:xfrm>
            <a:off x="707571" y="1034408"/>
            <a:ext cx="481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GB" sz="1400" i="0" dirty="0">
                <a:solidFill>
                  <a:srgbClr val="114954"/>
                </a:solidFill>
                <a:effectLst/>
                <a:latin typeface="Victor Serif" pitchFamily="2" charset="77"/>
              </a:rPr>
              <a:t>Business Acumen: Complex Problem-Solving and Critical Thinking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90D71-CC61-F0E7-F757-A200B6B5FCFD}"/>
              </a:ext>
            </a:extLst>
          </p:cNvPr>
          <p:cNvSpPr txBox="1"/>
          <p:nvPr/>
        </p:nvSpPr>
        <p:spPr>
          <a:xfrm>
            <a:off x="6672945" y="1151192"/>
            <a:ext cx="4811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GB" sz="1400" i="0" dirty="0">
                <a:solidFill>
                  <a:srgbClr val="114954"/>
                </a:solidFill>
                <a:effectLst/>
                <a:latin typeface="Victor Serif" pitchFamily="2" charset="77"/>
              </a:rPr>
              <a:t>Master the Microsoft </a:t>
            </a:r>
            <a:r>
              <a:rPr lang="en-GB" sz="1400" i="0" dirty="0" err="1">
                <a:solidFill>
                  <a:srgbClr val="114954"/>
                </a:solidFill>
                <a:effectLst/>
                <a:latin typeface="Victor Serif" pitchFamily="2" charset="77"/>
              </a:rPr>
              <a:t>Officeverse</a:t>
            </a:r>
            <a:endParaRPr lang="en-GB" sz="1400" i="0" dirty="0">
              <a:solidFill>
                <a:srgbClr val="114954"/>
              </a:solidFill>
              <a:effectLst/>
              <a:latin typeface="Victor Serif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EDB891-FEA9-82FF-57F4-64954D567E03}"/>
              </a:ext>
            </a:extLst>
          </p:cNvPr>
          <p:cNvSpPr txBox="1"/>
          <p:nvPr/>
        </p:nvSpPr>
        <p:spPr>
          <a:xfrm>
            <a:off x="1163782" y="1792860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Business Acumen by Talent Quest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5B2A0-B4D7-03B4-5035-B6A705A49090}"/>
              </a:ext>
            </a:extLst>
          </p:cNvPr>
          <p:cNvSpPr txBox="1"/>
          <p:nvPr/>
        </p:nvSpPr>
        <p:spPr>
          <a:xfrm>
            <a:off x="1163782" y="2224434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Critical thinking, are you there? By Coorpacademy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(8 mins)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B1CEE-E4DF-2AE0-59BA-7A699A0067FE}"/>
              </a:ext>
            </a:extLst>
          </p:cNvPr>
          <p:cNvSpPr txBox="1"/>
          <p:nvPr/>
        </p:nvSpPr>
        <p:spPr>
          <a:xfrm>
            <a:off x="1163782" y="2663200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Critical Thinking Series by Mindscaling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(60 mins)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B80F7F-639F-AEAE-EC8B-6B4FE19D4B0E}"/>
              </a:ext>
            </a:extLst>
          </p:cNvPr>
          <p:cNvSpPr txBox="1"/>
          <p:nvPr/>
        </p:nvSpPr>
        <p:spPr>
          <a:xfrm>
            <a:off x="1163782" y="309575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Critical Thinking for Effective Decision-Making by Cegos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24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886341-710E-4F88-18C2-EF6138CDB9C4}"/>
              </a:ext>
            </a:extLst>
          </p:cNvPr>
          <p:cNvSpPr txBox="1"/>
          <p:nvPr/>
        </p:nvSpPr>
        <p:spPr>
          <a:xfrm>
            <a:off x="1163782" y="3511912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effectLst/>
                <a:latin typeface="Obelisc" panose="020B0503030502040203" pitchFamily="34" charset="77"/>
              </a:rPr>
              <a:t>Critical Thinking by iHASCO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A78A85-BBB9-78D6-B4E7-7FB075BC6953}"/>
              </a:ext>
            </a:extLst>
          </p:cNvPr>
          <p:cNvSpPr txBox="1"/>
          <p:nvPr/>
        </p:nvSpPr>
        <p:spPr>
          <a:xfrm>
            <a:off x="1163782" y="3897109"/>
            <a:ext cx="1856509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Thinking Fast and Thinking Slow by ej4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(8 mins)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549E01-B989-D093-B481-3FFAB247A49A}"/>
              </a:ext>
            </a:extLst>
          </p:cNvPr>
          <p:cNvSpPr txBox="1"/>
          <p:nvPr/>
        </p:nvSpPr>
        <p:spPr>
          <a:xfrm>
            <a:off x="3798918" y="1792860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Complex Problem Solving – Fluidbook by Hemsley Fraser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120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mins)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F61D08-99C9-27D2-D4E4-932537927234}"/>
              </a:ext>
            </a:extLst>
          </p:cNvPr>
          <p:cNvSpPr txBox="1"/>
          <p:nvPr/>
        </p:nvSpPr>
        <p:spPr>
          <a:xfrm>
            <a:off x="3798917" y="3095756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effectLst/>
                <a:latin typeface="Obelisc" panose="020B0503030502040203" pitchFamily="34" charset="77"/>
              </a:rPr>
              <a:t>10 Minute Mastering Analytical Thinking by LearningPlanet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(10 mins)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52096A8-B6BE-711A-7A82-982C7BD083C9}"/>
              </a:ext>
            </a:extLst>
          </p:cNvPr>
          <p:cNvSpPr txBox="1"/>
          <p:nvPr/>
        </p:nvSpPr>
        <p:spPr>
          <a:xfrm>
            <a:off x="7103313" y="1792860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Microsoft Word 365 (EN-US) by TTS Learning Architects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(4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6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3F94DA-207C-D32D-FE78-14B6DBDA2AD0}"/>
              </a:ext>
            </a:extLst>
          </p:cNvPr>
          <p:cNvSpPr txBox="1"/>
          <p:nvPr/>
        </p:nvSpPr>
        <p:spPr>
          <a:xfrm>
            <a:off x="7103313" y="2224434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Microsoft PowerPoint 365 (EN-US) by TTS Learning Architects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(41 mins)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CD3D6D8-835E-18FD-AFC5-9CEFC5CB3188}"/>
              </a:ext>
            </a:extLst>
          </p:cNvPr>
          <p:cNvSpPr txBox="1"/>
          <p:nvPr/>
        </p:nvSpPr>
        <p:spPr>
          <a:xfrm>
            <a:off x="7103313" y="2663200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Microsoft Excel 365 (EN-US) by TTS Learning Architects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(75 mins)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F8AF709-AE17-1636-C366-450FC9DF5C33}"/>
              </a:ext>
            </a:extLst>
          </p:cNvPr>
          <p:cNvSpPr txBox="1"/>
          <p:nvPr/>
        </p:nvSpPr>
        <p:spPr>
          <a:xfrm>
            <a:off x="7103313" y="3095757"/>
            <a:ext cx="1935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Microsoft Outlook 365 (EN-US) by TTS Learning Architects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18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33B637-45B1-95D5-F9E5-3200148796A3}"/>
              </a:ext>
            </a:extLst>
          </p:cNvPr>
          <p:cNvSpPr txBox="1"/>
          <p:nvPr/>
        </p:nvSpPr>
        <p:spPr>
          <a:xfrm>
            <a:off x="7103313" y="3537550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Mastering Excel 365 – Basics by ej4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(178 mins)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9B39F34-EFA4-E77F-90EE-7094A53A2835}"/>
              </a:ext>
            </a:extLst>
          </p:cNvPr>
          <p:cNvSpPr txBox="1"/>
          <p:nvPr/>
        </p:nvSpPr>
        <p:spPr>
          <a:xfrm>
            <a:off x="7103313" y="3977791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Mastering Excel 365 - Beginner (2022) by ej4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(128 mins)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9409C9F-8C7D-1BEC-BCFC-99434490EFDD}"/>
              </a:ext>
            </a:extLst>
          </p:cNvPr>
          <p:cNvSpPr txBox="1"/>
          <p:nvPr/>
        </p:nvSpPr>
        <p:spPr>
          <a:xfrm>
            <a:off x="9738449" y="1792860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effectLst/>
                <a:latin typeface="Obelisc" panose="020B0503030502040203" pitchFamily="34" charset="77"/>
              </a:rPr>
              <a:t>Microsoft PowerPoint 365 – Intermediate by Mi-Crow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(55 mins)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69B7D3-FA50-67B2-4010-CF428D79F047}"/>
              </a:ext>
            </a:extLst>
          </p:cNvPr>
          <p:cNvSpPr txBox="1"/>
          <p:nvPr/>
        </p:nvSpPr>
        <p:spPr>
          <a:xfrm>
            <a:off x="9738447" y="3936226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Microsoft Outlook: The Basics by iHASCO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(20 mins)</a:t>
            </a:r>
          </a:p>
          <a:p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52A3EE-5ABD-1D73-359A-DFFE8CD2E505}"/>
              </a:ext>
            </a:extLst>
          </p:cNvPr>
          <p:cNvSpPr txBox="1"/>
          <p:nvPr/>
        </p:nvSpPr>
        <p:spPr>
          <a:xfrm>
            <a:off x="1192229" y="4389552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Critical thinking: think harder and you'll get it right by isEazy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(70 mins)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446A0D-19A9-C09A-DF71-3C617A00EA27}"/>
              </a:ext>
            </a:extLst>
          </p:cNvPr>
          <p:cNvSpPr txBox="1"/>
          <p:nvPr/>
        </p:nvSpPr>
        <p:spPr>
          <a:xfrm>
            <a:off x="3798917" y="2629015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effectLst/>
                <a:latin typeface="Obelisc" panose="020B0503030502040203" pitchFamily="34" charset="77"/>
              </a:rPr>
              <a:t>MyStory Embracing Change: I Solve a Complex Problem with Collective Intelligence by Cegos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(10 mins)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8D6195-3FA1-4B6D-4D65-C8D1238702B8}"/>
              </a:ext>
            </a:extLst>
          </p:cNvPr>
          <p:cNvSpPr txBox="1"/>
          <p:nvPr/>
        </p:nvSpPr>
        <p:spPr>
          <a:xfrm>
            <a:off x="7103312" y="4389552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Mastering Excel 365 – Intermediate (2022) by ej4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(212 mins)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03143-7EA0-B66C-1FE0-3EBFBD11B262}"/>
              </a:ext>
            </a:extLst>
          </p:cNvPr>
          <p:cNvSpPr txBox="1"/>
          <p:nvPr/>
        </p:nvSpPr>
        <p:spPr>
          <a:xfrm>
            <a:off x="9738448" y="2661155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Microsoft Teams – Quick Start by Sonic Performance Support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(34 mins)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09233C-3F1F-737C-8A36-25291FB9F590}"/>
              </a:ext>
            </a:extLst>
          </p:cNvPr>
          <p:cNvSpPr txBox="1"/>
          <p:nvPr/>
        </p:nvSpPr>
        <p:spPr>
          <a:xfrm>
            <a:off x="9738448" y="3103521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Brain Bites - Microsoft Teams Meetings by ej4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(34 mins)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EBADFF-D0C5-4D89-8A6F-3EC43816E372}"/>
              </a:ext>
            </a:extLst>
          </p:cNvPr>
          <p:cNvSpPr txBox="1"/>
          <p:nvPr/>
        </p:nvSpPr>
        <p:spPr>
          <a:xfrm>
            <a:off x="9738447" y="3500226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Get Started with Microsoft Teams by Coursera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(93 mins)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8AE0FA-9D4C-614B-A761-CDC26B8FC6BE}"/>
              </a:ext>
            </a:extLst>
          </p:cNvPr>
          <p:cNvSpPr txBox="1"/>
          <p:nvPr/>
        </p:nvSpPr>
        <p:spPr>
          <a:xfrm>
            <a:off x="9738447" y="4389552"/>
            <a:ext cx="1856509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Power BI Essentials by ej4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(85 mins)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B669D9-E343-E889-21C9-D5420B5B9C84}"/>
              </a:ext>
            </a:extLst>
          </p:cNvPr>
          <p:cNvSpPr txBox="1"/>
          <p:nvPr/>
        </p:nvSpPr>
        <p:spPr>
          <a:xfrm>
            <a:off x="9738447" y="2230873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Microsoft PowerPoint 365 – Advanced by Mi-Crow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(60 mins)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198A26-27A5-BEC4-BC2A-37D3712786AB}"/>
              </a:ext>
            </a:extLst>
          </p:cNvPr>
          <p:cNvSpPr txBox="1"/>
          <p:nvPr/>
        </p:nvSpPr>
        <p:spPr>
          <a:xfrm>
            <a:off x="3798916" y="2224433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Problem-Solving Models by Maguire Training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(30 mins)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9E785C-18DE-899F-8597-73FC1D4561DB}"/>
              </a:ext>
            </a:extLst>
          </p:cNvPr>
          <p:cNvSpPr txBox="1"/>
          <p:nvPr/>
        </p:nvSpPr>
        <p:spPr>
          <a:xfrm>
            <a:off x="1192229" y="4821126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Innovative Thinking - Thrive in five by Hemsley Fraser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(5 mins)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7D528D-9AFD-DEE1-6ABD-EE3512663184}"/>
              </a:ext>
            </a:extLst>
          </p:cNvPr>
          <p:cNvSpPr txBox="1"/>
          <p:nvPr/>
        </p:nvSpPr>
        <p:spPr>
          <a:xfrm>
            <a:off x="1192228" y="5260875"/>
            <a:ext cx="1856509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Creativity by Coaching Culture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30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4E581F-0719-B829-8BE7-037FDC1C4776}"/>
              </a:ext>
            </a:extLst>
          </p:cNvPr>
          <p:cNvSpPr txBox="1"/>
          <p:nvPr/>
        </p:nvSpPr>
        <p:spPr>
          <a:xfrm>
            <a:off x="1192228" y="5692449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Creative Thinking – Fluidbook by Hemsley Fraser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(120 mins)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102209-C241-A159-E2F9-A40A94D6B387}"/>
              </a:ext>
            </a:extLst>
          </p:cNvPr>
          <p:cNvSpPr txBox="1"/>
          <p:nvPr/>
        </p:nvSpPr>
        <p:spPr>
          <a:xfrm>
            <a:off x="3798916" y="3531525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Analytically solving a problem by Coorpacademy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(8 mins)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1CA3E9-36A2-DA5E-5F1D-494800D6E863}"/>
              </a:ext>
            </a:extLst>
          </p:cNvPr>
          <p:cNvSpPr txBox="1"/>
          <p:nvPr/>
        </p:nvSpPr>
        <p:spPr>
          <a:xfrm>
            <a:off x="3822612" y="3934292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Think Again by Blinkist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(21 mins)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20CBD1-9A8B-9779-959B-314B6EAF7723}"/>
              </a:ext>
            </a:extLst>
          </p:cNvPr>
          <p:cNvSpPr txBox="1"/>
          <p:nvPr/>
        </p:nvSpPr>
        <p:spPr>
          <a:xfrm>
            <a:off x="7103312" y="4769433"/>
            <a:ext cx="1856509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Word 365 Beginner by Intellezy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262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3C01D8-108E-9BBB-EE24-9FA0234ED19A}"/>
              </a:ext>
            </a:extLst>
          </p:cNvPr>
          <p:cNvSpPr txBox="1"/>
          <p:nvPr/>
        </p:nvSpPr>
        <p:spPr>
          <a:xfrm>
            <a:off x="7103311" y="5190904"/>
            <a:ext cx="1856509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Word 365 Intermediate by Intellezy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(385 mins)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1D0A54-6FD0-3119-E67C-A88F4BCA17FB}"/>
              </a:ext>
            </a:extLst>
          </p:cNvPr>
          <p:cNvSpPr txBox="1"/>
          <p:nvPr/>
        </p:nvSpPr>
        <p:spPr>
          <a:xfrm>
            <a:off x="7103310" y="5655308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Word 365 Advanced by Intellezy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(340 mins)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7AB79D-7F2B-0E9E-FE6D-F298B6E5A4A9}"/>
              </a:ext>
            </a:extLst>
          </p:cNvPr>
          <p:cNvSpPr txBox="1"/>
          <p:nvPr/>
        </p:nvSpPr>
        <p:spPr>
          <a:xfrm>
            <a:off x="9738446" y="4820709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SharePoint Online – EN by ENI eLearning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(184 mins)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EFE0EB-2FD8-3026-B15D-8A6776203358}"/>
              </a:ext>
            </a:extLst>
          </p:cNvPr>
          <p:cNvSpPr txBox="1"/>
          <p:nvPr/>
        </p:nvSpPr>
        <p:spPr>
          <a:xfrm>
            <a:off x="9738446" y="5219880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Getting Started in Microsoft SharePoint by Coursera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(86 mins)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29B266-2BED-D4FA-BE33-E058C9E468EF}"/>
              </a:ext>
            </a:extLst>
          </p:cNvPr>
          <p:cNvSpPr txBox="1"/>
          <p:nvPr/>
        </p:nvSpPr>
        <p:spPr>
          <a:xfrm>
            <a:off x="9738444" y="5658234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Microsoft 365 Admin Tips and Tricks by ej4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(117 mins)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7BB183-C2A6-AFBE-C096-BF13B1197896}"/>
              </a:ext>
            </a:extLst>
          </p:cNvPr>
          <p:cNvSpPr txBox="1"/>
          <p:nvPr/>
        </p:nvSpPr>
        <p:spPr>
          <a:xfrm>
            <a:off x="1192227" y="610794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6 Thinking Hats as a creativity technique by isEazy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(20 mins)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BB5AE9-377F-1C58-7525-356522522D6C}"/>
              </a:ext>
            </a:extLst>
          </p:cNvPr>
          <p:cNvSpPr txBox="1"/>
          <p:nvPr/>
        </p:nvSpPr>
        <p:spPr>
          <a:xfrm>
            <a:off x="7103310" y="6105813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Microsoft PowerPoint 365 – Basic by Mi-Crow</a:t>
            </a:r>
            <a:r>
              <a:rPr lang="en-GB" sz="800" dirty="0"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(50 mins)</a:t>
            </a:r>
          </a:p>
        </p:txBody>
      </p:sp>
    </p:spTree>
    <p:extLst>
      <p:ext uri="{BB962C8B-B14F-4D97-AF65-F5344CB8AC3E}">
        <p14:creationId xmlns:p14="http://schemas.microsoft.com/office/powerpoint/2010/main" val="368686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F372D-6151-5B3A-B94F-64EC690C8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9D644E-E41D-2244-23E9-D846ACE7F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C91BE5-FD1F-8E1E-DE2D-50CBD1B373D3}"/>
              </a:ext>
            </a:extLst>
          </p:cNvPr>
          <p:cNvSpPr txBox="1"/>
          <p:nvPr/>
        </p:nvSpPr>
        <p:spPr>
          <a:xfrm>
            <a:off x="4160045" y="851379"/>
            <a:ext cx="782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D5FF27"/>
                </a:solidFill>
                <a:effectLst/>
                <a:latin typeface="Victor Serif" pitchFamily="2" charset="77"/>
              </a:rPr>
              <a:t>Key themes: Workplace Relationships | Challenging Conversations</a:t>
            </a:r>
            <a:endParaRPr lang="en-US" dirty="0">
              <a:solidFill>
                <a:srgbClr val="D5FF2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D285C-8A62-3609-217F-62697FDAC080}"/>
              </a:ext>
            </a:extLst>
          </p:cNvPr>
          <p:cNvSpPr txBox="1"/>
          <p:nvPr/>
        </p:nvSpPr>
        <p:spPr>
          <a:xfrm>
            <a:off x="707571" y="2585679"/>
            <a:ext cx="481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GB" sz="1400" i="0" dirty="0">
                <a:solidFill>
                  <a:srgbClr val="114954"/>
                </a:solidFill>
                <a:effectLst/>
                <a:latin typeface="Victor Serif" pitchFamily="2" charset="77"/>
              </a:rPr>
              <a:t>Connect and Thrive: Build Strong Workplace</a:t>
            </a:r>
          </a:p>
          <a:p>
            <a:pPr algn="l" fontAlgn="auto"/>
            <a:r>
              <a:rPr lang="en-GB" sz="1400" i="0" dirty="0">
                <a:solidFill>
                  <a:srgbClr val="114954"/>
                </a:solidFill>
                <a:effectLst/>
                <a:latin typeface="Victor Serif" pitchFamily="2" charset="77"/>
              </a:rPr>
              <a:t>Relationships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924834-1D75-9889-920A-D7A49CB077DF}"/>
              </a:ext>
            </a:extLst>
          </p:cNvPr>
          <p:cNvSpPr txBox="1"/>
          <p:nvPr/>
        </p:nvSpPr>
        <p:spPr>
          <a:xfrm>
            <a:off x="6672273" y="2706702"/>
            <a:ext cx="4811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GB" sz="1400" i="0" dirty="0">
                <a:solidFill>
                  <a:srgbClr val="114954"/>
                </a:solidFill>
                <a:effectLst/>
                <a:latin typeface="Victor Serif" pitchFamily="2" charset="77"/>
              </a:rPr>
              <a:t>Lean Into Challenging Conversations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039726-6224-29C8-2F44-0A8265BCD808}"/>
              </a:ext>
            </a:extLst>
          </p:cNvPr>
          <p:cNvSpPr txBox="1"/>
          <p:nvPr/>
        </p:nvSpPr>
        <p:spPr>
          <a:xfrm>
            <a:off x="1163782" y="3341315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Relationship-Building with Colleagues by ej4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 mins)</a:t>
            </a:r>
          </a:p>
          <a:p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7B15E3-7937-4DCF-F3E6-FB4E2C07E2F4}"/>
              </a:ext>
            </a:extLst>
          </p:cNvPr>
          <p:cNvSpPr txBox="1"/>
          <p:nvPr/>
        </p:nvSpPr>
        <p:spPr>
          <a:xfrm>
            <a:off x="1163782" y="3772889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The three pillars of interpersonal excellence by Cegos Training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  <a:p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3F0E89-E880-595D-3845-BFBEB87B7097}"/>
              </a:ext>
            </a:extLst>
          </p:cNvPr>
          <p:cNvSpPr txBox="1"/>
          <p:nvPr/>
        </p:nvSpPr>
        <p:spPr>
          <a:xfrm>
            <a:off x="1163782" y="4211655"/>
            <a:ext cx="18565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Networks and positive workplace relationships by Interaction Training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30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  <a:p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AC9F8E-E77E-7AF8-EB39-07E173E1A45E}"/>
              </a:ext>
            </a:extLst>
          </p:cNvPr>
          <p:cNvSpPr txBox="1"/>
          <p:nvPr/>
        </p:nvSpPr>
        <p:spPr>
          <a:xfrm>
            <a:off x="1163782" y="4644212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Building Influence by Maestro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  <a:p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431E6A-D536-AFA9-FDBE-21711244705B}"/>
              </a:ext>
            </a:extLst>
          </p:cNvPr>
          <p:cNvSpPr txBox="1"/>
          <p:nvPr/>
        </p:nvSpPr>
        <p:spPr>
          <a:xfrm>
            <a:off x="1163782" y="5086005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Wait, what? – Tips to be a better listener by Mindscaling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(5 mins)</a:t>
            </a:r>
          </a:p>
          <a:p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B8CCF8-FEAB-2D9E-4622-CD68A2208887}"/>
              </a:ext>
            </a:extLst>
          </p:cNvPr>
          <p:cNvSpPr txBox="1"/>
          <p:nvPr/>
        </p:nvSpPr>
        <p:spPr>
          <a:xfrm>
            <a:off x="1163782" y="5445564"/>
            <a:ext cx="18565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Kindness: the key to building positive and lasting relationships by isEazy 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(20 mins)</a:t>
            </a:r>
          </a:p>
          <a:p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B7DE44-187F-6CA4-3325-75FB1DAF0AC4}"/>
              </a:ext>
            </a:extLst>
          </p:cNvPr>
          <p:cNvSpPr txBox="1"/>
          <p:nvPr/>
        </p:nvSpPr>
        <p:spPr>
          <a:xfrm>
            <a:off x="3798918" y="3341315"/>
            <a:ext cx="18565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Introduction to Emotional Intelligence: Navigating Workplace Relationships by Compono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(30 mins)</a:t>
            </a:r>
          </a:p>
          <a:p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22743B-8B2B-EC31-E171-897CF15A5FC9}"/>
              </a:ext>
            </a:extLst>
          </p:cNvPr>
          <p:cNvSpPr txBox="1"/>
          <p:nvPr/>
        </p:nvSpPr>
        <p:spPr>
          <a:xfrm>
            <a:off x="3798917" y="4644211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Navigating Generational Differences by EasyLlama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(10 mins)</a:t>
            </a:r>
          </a:p>
          <a:p>
            <a:endParaRPr lang="en-US" sz="1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29C281-CD24-845B-D47F-349B765FC288}"/>
              </a:ext>
            </a:extLst>
          </p:cNvPr>
          <p:cNvSpPr txBox="1"/>
          <p:nvPr/>
        </p:nvSpPr>
        <p:spPr>
          <a:xfrm>
            <a:off x="7103313" y="3341315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Why Having Difficult Conversations Can Be Beneficial by Skillshub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(4 mins)</a:t>
            </a:r>
          </a:p>
          <a:p>
            <a:endParaRPr lang="en-US" sz="1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6B14AC-01EB-D8E5-AC4B-8CCE07CD97E6}"/>
              </a:ext>
            </a:extLst>
          </p:cNvPr>
          <p:cNvSpPr txBox="1"/>
          <p:nvPr/>
        </p:nvSpPr>
        <p:spPr>
          <a:xfrm>
            <a:off x="7103313" y="3772889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Challenging Conversations- Fluidbook by Hemsley Fraser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(120 mins)</a:t>
            </a:r>
          </a:p>
          <a:p>
            <a:endParaRPr lang="en-US" sz="1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F367AC-6989-4132-1C67-F64D83A0CED6}"/>
              </a:ext>
            </a:extLst>
          </p:cNvPr>
          <p:cNvSpPr txBox="1"/>
          <p:nvPr/>
        </p:nvSpPr>
        <p:spPr>
          <a:xfrm>
            <a:off x="7103313" y="4211655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Challenging Conversations – Scenario Cards by Hemsley Fraser</a:t>
            </a: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(5 mins)</a:t>
            </a:r>
          </a:p>
          <a:p>
            <a:endParaRPr lang="en-US" sz="1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23F2D4-3687-6017-134A-36B7E1FAA2FB}"/>
              </a:ext>
            </a:extLst>
          </p:cNvPr>
          <p:cNvSpPr txBox="1"/>
          <p:nvPr/>
        </p:nvSpPr>
        <p:spPr>
          <a:xfrm>
            <a:off x="7103313" y="4644212"/>
            <a:ext cx="19354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The THINK Approach to Challenging Conversations by Pearls of Wisdom 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(4 mins)</a:t>
            </a:r>
          </a:p>
          <a:p>
            <a:endParaRPr lang="en-US" sz="1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5DD43B-5CE9-7478-C56D-577E9FF919DD}"/>
              </a:ext>
            </a:extLst>
          </p:cNvPr>
          <p:cNvSpPr txBox="1"/>
          <p:nvPr/>
        </p:nvSpPr>
        <p:spPr>
          <a:xfrm>
            <a:off x="7103313" y="5086005"/>
            <a:ext cx="18565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Difficult Conversations and Handling Complaints by Interaction Training 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(40 mins)</a:t>
            </a:r>
          </a:p>
          <a:p>
            <a:endParaRPr lang="en-US" sz="1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162FEC6-86C5-FDEF-B9F3-9B21C0BF6A7E}"/>
              </a:ext>
            </a:extLst>
          </p:cNvPr>
          <p:cNvSpPr txBox="1"/>
          <p:nvPr/>
        </p:nvSpPr>
        <p:spPr>
          <a:xfrm>
            <a:off x="7103313" y="5526246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Difficult Conversations by The Expert Academy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(25 mins)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915926-9CBA-221C-944D-6E7667EDA16A}"/>
              </a:ext>
            </a:extLst>
          </p:cNvPr>
          <p:cNvSpPr txBox="1"/>
          <p:nvPr/>
        </p:nvSpPr>
        <p:spPr>
          <a:xfrm>
            <a:off x="9738449" y="3341315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How To Hold A Difficult Conversation by Skillshub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4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7F67D72-138E-B52E-267D-B9E114B5E9C7}"/>
              </a:ext>
            </a:extLst>
          </p:cNvPr>
          <p:cNvSpPr txBox="1"/>
          <p:nvPr/>
        </p:nvSpPr>
        <p:spPr>
          <a:xfrm>
            <a:off x="9738447" y="5484681"/>
            <a:ext cx="18565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How to Remain Cool and Collected in Challenging Conversations by SkillPath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55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  <a:p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98B964-A1B8-6F55-8C6C-8C7C35594000}"/>
              </a:ext>
            </a:extLst>
          </p:cNvPr>
          <p:cNvSpPr txBox="1"/>
          <p:nvPr/>
        </p:nvSpPr>
        <p:spPr>
          <a:xfrm>
            <a:off x="1192229" y="593800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Collaborate Effectively by FutureThink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24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  <a:p>
            <a:endParaRPr 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F1244F-86B0-6D7A-5435-BF0524262B58}"/>
              </a:ext>
            </a:extLst>
          </p:cNvPr>
          <p:cNvSpPr txBox="1"/>
          <p:nvPr/>
        </p:nvSpPr>
        <p:spPr>
          <a:xfrm>
            <a:off x="3798917" y="4211654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Building Multicultural Relationships- Fluidbook by Hemsley Fraser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(120 mins)</a:t>
            </a:r>
          </a:p>
          <a:p>
            <a:endParaRPr lang="en-US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7DE13F-79DE-E5D2-8E3C-456327AD7FA5}"/>
              </a:ext>
            </a:extLst>
          </p:cNvPr>
          <p:cNvSpPr txBox="1"/>
          <p:nvPr/>
        </p:nvSpPr>
        <p:spPr>
          <a:xfrm>
            <a:off x="7103312" y="593800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Preparing For a Difficult Conversation by Skillshub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 mins)</a:t>
            </a:r>
          </a:p>
          <a:p>
            <a:endParaRPr lang="en-US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72793E-263D-2E08-FC2B-8D0975E39F7F}"/>
              </a:ext>
            </a:extLst>
          </p:cNvPr>
          <p:cNvSpPr txBox="1"/>
          <p:nvPr/>
        </p:nvSpPr>
        <p:spPr>
          <a:xfrm>
            <a:off x="9738448" y="4209610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So you’re a manager and need to have a difficult converstion…by Compono 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(7 mins)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E7EC2E-EF01-CF51-1957-9CBA6EB1CC10}"/>
              </a:ext>
            </a:extLst>
          </p:cNvPr>
          <p:cNvSpPr txBox="1"/>
          <p:nvPr/>
        </p:nvSpPr>
        <p:spPr>
          <a:xfrm>
            <a:off x="9738448" y="4651976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Difficult conversations by Coaching Culture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20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6A8AD0-8EDE-52D2-96D8-66408DF89943}"/>
              </a:ext>
            </a:extLst>
          </p:cNvPr>
          <p:cNvSpPr txBox="1"/>
          <p:nvPr/>
        </p:nvSpPr>
        <p:spPr>
          <a:xfrm>
            <a:off x="9738447" y="5086005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Nonviolent communication by Change the Work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20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  <a:p>
            <a:endParaRPr 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5FF21C-89E5-02D4-A99D-13D4906A0412}"/>
              </a:ext>
            </a:extLst>
          </p:cNvPr>
          <p:cNvSpPr txBox="1"/>
          <p:nvPr/>
        </p:nvSpPr>
        <p:spPr>
          <a:xfrm>
            <a:off x="9738447" y="5938007"/>
            <a:ext cx="18565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Turning Challenging Conversations Into Successful Collabor…by Workright Ltd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(20 mins)</a:t>
            </a:r>
          </a:p>
          <a:p>
            <a:endParaRPr lang="en-US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BF9F47-C3CD-2F7C-8B12-79268FC2E9A7}"/>
              </a:ext>
            </a:extLst>
          </p:cNvPr>
          <p:cNvSpPr txBox="1"/>
          <p:nvPr/>
        </p:nvSpPr>
        <p:spPr>
          <a:xfrm>
            <a:off x="9738447" y="3779328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How To Close A Difficult Conversation by Skillshub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 mins)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654A84-AB0B-4891-DB51-C20B9C57FAE4}"/>
              </a:ext>
            </a:extLst>
          </p:cNvPr>
          <p:cNvSpPr txBox="1"/>
          <p:nvPr/>
        </p:nvSpPr>
        <p:spPr>
          <a:xfrm>
            <a:off x="3798916" y="3772888"/>
            <a:ext cx="18565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Communicating with Emotional Intelligence Module by Access Workplace Skills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(30 mins)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052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A9C9-69D7-277E-4DC1-965000CA2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385234-6FA1-119E-91AB-7730A4CA5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402E9B-AC48-5350-F39B-B9A1A9895A9E}"/>
              </a:ext>
            </a:extLst>
          </p:cNvPr>
          <p:cNvSpPr txBox="1"/>
          <p:nvPr/>
        </p:nvSpPr>
        <p:spPr>
          <a:xfrm>
            <a:off x="2030185" y="1663340"/>
            <a:ext cx="813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1200"/>
              </a:spcBef>
            </a:pPr>
            <a:r>
              <a:rPr lang="en-GB" b="1" i="0" dirty="0">
                <a:solidFill>
                  <a:srgbClr val="5787B1"/>
                </a:solidFill>
                <a:effectLst/>
                <a:latin typeface="Victor Serif" pitchFamily="2" charset="77"/>
              </a:rPr>
              <a:t>Key themes: Workplace Belonging | Diversity, Equity and Inclusion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73B07-594A-9022-905D-517314A8DD1A}"/>
              </a:ext>
            </a:extLst>
          </p:cNvPr>
          <p:cNvSpPr txBox="1"/>
          <p:nvPr/>
        </p:nvSpPr>
        <p:spPr>
          <a:xfrm>
            <a:off x="708241" y="3171371"/>
            <a:ext cx="4811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GB" sz="1400" i="0" dirty="0">
                <a:solidFill>
                  <a:schemeClr val="bg1"/>
                </a:solidFill>
                <a:effectLst/>
                <a:latin typeface="Victor Serif" pitchFamily="2" charset="77"/>
              </a:rPr>
              <a:t>Foster Belonging: Creating Inclusive Environments for All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C7045C-D26C-45DE-5E90-D4F806C81CAC}"/>
              </a:ext>
            </a:extLst>
          </p:cNvPr>
          <p:cNvSpPr txBox="1"/>
          <p:nvPr/>
        </p:nvSpPr>
        <p:spPr>
          <a:xfrm>
            <a:off x="6672273" y="3171371"/>
            <a:ext cx="4811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1200"/>
              </a:spcBef>
            </a:pPr>
            <a:r>
              <a:rPr lang="en-GB" sz="1400" i="0" dirty="0">
                <a:solidFill>
                  <a:schemeClr val="bg1"/>
                </a:solidFill>
                <a:effectLst/>
                <a:latin typeface="Victor Serif" pitchFamily="2" charset="77"/>
              </a:rPr>
              <a:t>Break Down Barriers: Embracing DEI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5716AC-7CA7-20D0-C65D-50F9272AD8E2}"/>
              </a:ext>
            </a:extLst>
          </p:cNvPr>
          <p:cNvSpPr txBox="1"/>
          <p:nvPr/>
        </p:nvSpPr>
        <p:spPr>
          <a:xfrm>
            <a:off x="1163782" y="382540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Belonging at Work – Fluidbook by Hemsley Fraser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(120 mins)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52D85A-7AE0-2825-E3BB-24647A36F7AE}"/>
              </a:ext>
            </a:extLst>
          </p:cNvPr>
          <p:cNvSpPr txBox="1"/>
          <p:nvPr/>
        </p:nvSpPr>
        <p:spPr>
          <a:xfrm>
            <a:off x="1163782" y="4256981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BEDI Toolkit (CPD Certified) by iAM Learning</a:t>
            </a:r>
            <a:r>
              <a:rPr lang="en-GB" sz="800" dirty="0">
                <a:solidFill>
                  <a:srgbClr val="114954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(30 mins)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8AC3D9-EC2F-077C-8C98-FE48753F34FD}"/>
              </a:ext>
            </a:extLst>
          </p:cNvPr>
          <p:cNvSpPr txBox="1"/>
          <p:nvPr/>
        </p:nvSpPr>
        <p:spPr>
          <a:xfrm>
            <a:off x="1163782" y="469574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Psychological Safety Behaviours by Symmetra</a:t>
            </a:r>
            <a:r>
              <a:rPr lang="en-GB" sz="800" dirty="0">
                <a:solidFill>
                  <a:srgbClr val="114954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454D51-1654-9609-BD16-81963D6AE62C}"/>
              </a:ext>
            </a:extLst>
          </p:cNvPr>
          <p:cNvSpPr txBox="1"/>
          <p:nvPr/>
        </p:nvSpPr>
        <p:spPr>
          <a:xfrm>
            <a:off x="1163782" y="5089559"/>
            <a:ext cx="185650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So you want to make your workplace more inclusive… by Compono</a:t>
            </a:r>
          </a:p>
          <a:p>
            <a:pPr algn="l" fontAlgn="auto">
              <a:spcAft>
                <a:spcPts val="300"/>
              </a:spcAft>
            </a:pP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(6 mins)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7DBD4F-91C4-48B7-A051-518086FCAAE9}"/>
              </a:ext>
            </a:extLst>
          </p:cNvPr>
          <p:cNvSpPr txBox="1"/>
          <p:nvPr/>
        </p:nvSpPr>
        <p:spPr>
          <a:xfrm>
            <a:off x="1163782" y="557009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Disability Inclusiveness by ViaUp</a:t>
            </a:r>
          </a:p>
          <a:p>
            <a:r>
              <a:rPr lang="en-GB" sz="800" b="1" i="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114954"/>
                </a:solidFill>
                <a:latin typeface="Obelisc" panose="020B0503030502040203" pitchFamily="34" charset="77"/>
              </a:rPr>
              <a:t>2</a:t>
            </a:r>
            <a:r>
              <a:rPr lang="en-GB" sz="800" b="1" i="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0 mins)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717550-1FFC-DF8E-2C14-DF469D65C97F}"/>
              </a:ext>
            </a:extLst>
          </p:cNvPr>
          <p:cNvSpPr txBox="1"/>
          <p:nvPr/>
        </p:nvSpPr>
        <p:spPr>
          <a:xfrm>
            <a:off x="1163782" y="5929656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Diversity, Equity &amp; Inclusion (DEI) by mybreev </a:t>
            </a:r>
            <a:r>
              <a:rPr lang="en-GB" sz="800" b="1" i="0" dirty="0">
                <a:solidFill>
                  <a:srgbClr val="114954"/>
                </a:solidFill>
                <a:effectLst/>
                <a:latin typeface="Obelisc" panose="020B0503030502040203" pitchFamily="34" charset="77"/>
              </a:rPr>
              <a:t>(12 mins)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4F718-273D-849A-8126-9DE4FD50E966}"/>
              </a:ext>
            </a:extLst>
          </p:cNvPr>
          <p:cNvSpPr txBox="1"/>
          <p:nvPr/>
        </p:nvSpPr>
        <p:spPr>
          <a:xfrm>
            <a:off x="3798918" y="382540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LGBTQI+ Movement: For an inclusive environment by isEazy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(70 mins)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1E6107-C5FF-1F7F-FC54-0A4DEFFCB284}"/>
              </a:ext>
            </a:extLst>
          </p:cNvPr>
          <p:cNvSpPr txBox="1"/>
          <p:nvPr/>
        </p:nvSpPr>
        <p:spPr>
          <a:xfrm>
            <a:off x="3798917" y="4256981"/>
            <a:ext cx="1856509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Using Proper Pronouns by Emtrain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(5 mins)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0CE5CF-ACBE-3AF1-2582-1BA09E77A5E8}"/>
              </a:ext>
            </a:extLst>
          </p:cNvPr>
          <p:cNvSpPr txBox="1"/>
          <p:nvPr/>
        </p:nvSpPr>
        <p:spPr>
          <a:xfrm>
            <a:off x="7103313" y="382540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Diversity Basics: Foundations by Earnit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4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0 mins)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8F07AE1-688F-9163-BA9C-25C8F24A1B89}"/>
              </a:ext>
            </a:extLst>
          </p:cNvPr>
          <p:cNvSpPr txBox="1"/>
          <p:nvPr/>
        </p:nvSpPr>
        <p:spPr>
          <a:xfrm>
            <a:off x="7103313" y="4256981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Unconscious Bias by Maestro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C41D1D-2A70-5D88-0E22-E0DA1D09B37E}"/>
              </a:ext>
            </a:extLst>
          </p:cNvPr>
          <p:cNvSpPr txBox="1"/>
          <p:nvPr/>
        </p:nvSpPr>
        <p:spPr>
          <a:xfrm>
            <a:off x="7103313" y="469574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Disability Inclusion by Symmetra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1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5 mins)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A3FFA85-3D17-6A37-51AE-0EB4C1729FE6}"/>
              </a:ext>
            </a:extLst>
          </p:cNvPr>
          <p:cNvSpPr txBox="1"/>
          <p:nvPr/>
        </p:nvSpPr>
        <p:spPr>
          <a:xfrm>
            <a:off x="7103313" y="5128304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Understanding Intersectionality – Interactive by Seven Dimensions 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(20 mins)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040CAC-CD7F-E9F6-B158-66626B016D23}"/>
              </a:ext>
            </a:extLst>
          </p:cNvPr>
          <p:cNvSpPr txBox="1"/>
          <p:nvPr/>
        </p:nvSpPr>
        <p:spPr>
          <a:xfrm>
            <a:off x="7103313" y="557009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Addressing Microaggression at Work 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by mybreev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(5 mins)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EC541D-16FD-9BBF-5A13-E956B60DDACC}"/>
              </a:ext>
            </a:extLst>
          </p:cNvPr>
          <p:cNvSpPr txBox="1"/>
          <p:nvPr/>
        </p:nvSpPr>
        <p:spPr>
          <a:xfrm>
            <a:off x="7103313" y="5991484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Recognising Privilege (CPD Certified) by iAM Learning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(10 mins)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FC20C6-A59E-4C47-760A-3A7642CD6E5E}"/>
              </a:ext>
            </a:extLst>
          </p:cNvPr>
          <p:cNvSpPr txBox="1"/>
          <p:nvPr/>
        </p:nvSpPr>
        <p:spPr>
          <a:xfrm>
            <a:off x="9738449" y="3825407"/>
            <a:ext cx="1856509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Cross-Cultural Intelligence by Symmetra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4324B97-B1F9-F4A2-93B8-99D75B7B9525}"/>
              </a:ext>
            </a:extLst>
          </p:cNvPr>
          <p:cNvSpPr txBox="1"/>
          <p:nvPr/>
        </p:nvSpPr>
        <p:spPr>
          <a:xfrm>
            <a:off x="9738448" y="4209846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Intercultural Teams—Communicating with Colleagues from Other Cultures by Pinktum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(70 mins)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ABCEB-F4A4-8709-052E-793D767594FA}"/>
              </a:ext>
            </a:extLst>
          </p:cNvPr>
          <p:cNvSpPr txBox="1"/>
          <p:nvPr/>
        </p:nvSpPr>
        <p:spPr>
          <a:xfrm>
            <a:off x="3798917" y="469574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Microlearning: Allyship - Calling Out &amp; Calling In by UmbrellaHR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(5 mins)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25F477-4454-0FFE-57C3-9B4966DBD055}"/>
              </a:ext>
            </a:extLst>
          </p:cNvPr>
          <p:cNvSpPr txBox="1"/>
          <p:nvPr/>
        </p:nvSpPr>
        <p:spPr>
          <a:xfrm>
            <a:off x="3798916" y="5089559"/>
            <a:ext cx="1856509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Embedding Inclusion by Symmetra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CBF3ED-F870-0CE1-9EF8-A3EF838CC3BD}"/>
              </a:ext>
            </a:extLst>
          </p:cNvPr>
          <p:cNvSpPr txBox="1"/>
          <p:nvPr/>
        </p:nvSpPr>
        <p:spPr>
          <a:xfrm>
            <a:off x="3798914" y="5467991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Cultural Awareness: How to develop your cultural awareness and sensitivity by isEazy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(70 mins)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CA517D-F55E-E4BE-E8E2-47D055EF9A42}"/>
              </a:ext>
            </a:extLst>
          </p:cNvPr>
          <p:cNvSpPr txBox="1"/>
          <p:nvPr/>
        </p:nvSpPr>
        <p:spPr>
          <a:xfrm>
            <a:off x="3798915" y="5929656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Inclusive Leadership by Stone River eLearning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(30 mins)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16BE15-4DC0-9CFE-1463-9DEF0AE6F494}"/>
              </a:ext>
            </a:extLst>
          </p:cNvPr>
          <p:cNvSpPr txBox="1"/>
          <p:nvPr/>
        </p:nvSpPr>
        <p:spPr>
          <a:xfrm>
            <a:off x="9738448" y="4693466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How to create inclusive conversations by isEazy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(70 mins)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2A9CA9-9C52-2732-5B35-F454DB24DE2C}"/>
              </a:ext>
            </a:extLst>
          </p:cNvPr>
          <p:cNvSpPr txBox="1"/>
          <p:nvPr/>
        </p:nvSpPr>
        <p:spPr>
          <a:xfrm>
            <a:off x="9738448" y="5070659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Neurodiversity in the Workplace - The Value of Thinking Differently by Compono</a:t>
            </a:r>
            <a:r>
              <a:rPr lang="en-GB" sz="800" dirty="0"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(30 mins)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EFADCB-14CE-4496-A9C0-6F25C922A74C}"/>
              </a:ext>
            </a:extLst>
          </p:cNvPr>
          <p:cNvSpPr txBox="1"/>
          <p:nvPr/>
        </p:nvSpPr>
        <p:spPr>
          <a:xfrm>
            <a:off x="9738448" y="5531625"/>
            <a:ext cx="1856509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Diversity of Thought by Symmetra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</p:txBody>
      </p:sp>
    </p:spTree>
    <p:extLst>
      <p:ext uri="{BB962C8B-B14F-4D97-AF65-F5344CB8AC3E}">
        <p14:creationId xmlns:p14="http://schemas.microsoft.com/office/powerpoint/2010/main" val="285946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0E805-9453-05EF-C46E-4AD800946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08C53CA-E9E7-2F3E-7576-B3B83C633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092B9A-E775-05BB-A57C-54FE86BB959B}"/>
              </a:ext>
            </a:extLst>
          </p:cNvPr>
          <p:cNvSpPr txBox="1"/>
          <p:nvPr/>
        </p:nvSpPr>
        <p:spPr>
          <a:xfrm>
            <a:off x="2091627" y="268668"/>
            <a:ext cx="6765501" cy="373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5787B1"/>
                </a:solidFill>
                <a:effectLst/>
                <a:latin typeface="Victor Serif" pitchFamily="2" charset="77"/>
              </a:rPr>
              <a:t>Key themes: Customer Centricity in Sales | Build Sales Acumen</a:t>
            </a:r>
            <a:endParaRPr lang="en-US" dirty="0">
              <a:solidFill>
                <a:srgbClr val="5787B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270E4A-33B0-BB4D-AF96-4C22560E6736}"/>
              </a:ext>
            </a:extLst>
          </p:cNvPr>
          <p:cNvSpPr txBox="1"/>
          <p:nvPr/>
        </p:nvSpPr>
        <p:spPr>
          <a:xfrm>
            <a:off x="707571" y="1431972"/>
            <a:ext cx="4811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GB" sz="1400" i="0" dirty="0">
                <a:solidFill>
                  <a:srgbClr val="114954"/>
                </a:solidFill>
                <a:effectLst/>
                <a:latin typeface="Victor Serif" pitchFamily="2" charset="77"/>
              </a:rPr>
              <a:t>Consult to Win: Master the Art of Client-Centric Selling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85539-F369-5378-2464-ED3A13C63DDC}"/>
              </a:ext>
            </a:extLst>
          </p:cNvPr>
          <p:cNvSpPr txBox="1"/>
          <p:nvPr/>
        </p:nvSpPr>
        <p:spPr>
          <a:xfrm>
            <a:off x="6672945" y="1429488"/>
            <a:ext cx="4811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GB" sz="1400" i="0" dirty="0">
                <a:solidFill>
                  <a:srgbClr val="114954"/>
                </a:solidFill>
                <a:effectLst/>
                <a:latin typeface="Victor Serif" pitchFamily="2" charset="77"/>
              </a:rPr>
              <a:t>Build Your Sales Acumen: Foundations for Success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6D15B-8EF1-C5AD-AF6B-25DF74EF02F5}"/>
              </a:ext>
            </a:extLst>
          </p:cNvPr>
          <p:cNvSpPr txBox="1"/>
          <p:nvPr/>
        </p:nvSpPr>
        <p:spPr>
          <a:xfrm>
            <a:off x="1163782" y="2097660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Selling Strategies: Consultative Selling by ej4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(5 mins)</a:t>
            </a:r>
          </a:p>
          <a:p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61FEA-AA4A-E723-1301-FEB9DB27E03E}"/>
              </a:ext>
            </a:extLst>
          </p:cNvPr>
          <p:cNvSpPr txBox="1"/>
          <p:nvPr/>
        </p:nvSpPr>
        <p:spPr>
          <a:xfrm>
            <a:off x="1163782" y="2529234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10 Minute Consultative Selling by LearningPlanet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(10 mins)</a:t>
            </a:r>
          </a:p>
          <a:p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94AEAF-3523-7FDA-EC16-C2DAC7429B7F}"/>
              </a:ext>
            </a:extLst>
          </p:cNvPr>
          <p:cNvSpPr txBox="1"/>
          <p:nvPr/>
        </p:nvSpPr>
        <p:spPr>
          <a:xfrm>
            <a:off x="1163782" y="2968000"/>
            <a:ext cx="18565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MyStory as a Senior Salesperson: I keep my promises and consolidate the relationship… by Cegos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  <a:p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6B7182-1C22-D3A2-2FE3-2843D299E950}"/>
              </a:ext>
            </a:extLst>
          </p:cNvPr>
          <p:cNvSpPr txBox="1"/>
          <p:nvPr/>
        </p:nvSpPr>
        <p:spPr>
          <a:xfrm>
            <a:off x="1163782" y="340055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Consultant Sales by Coorpacademy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24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  <a:p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14DD2B-1AFE-277E-CB1B-553F99F54052}"/>
              </a:ext>
            </a:extLst>
          </p:cNvPr>
          <p:cNvSpPr txBox="1"/>
          <p:nvPr/>
        </p:nvSpPr>
        <p:spPr>
          <a:xfrm>
            <a:off x="1163782" y="3842350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Prescriptive Selling – Next Step Selling – 6 of 9 by Cultivate Advisors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(21 mins)</a:t>
            </a:r>
          </a:p>
          <a:p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AEC1D2-8C74-86E3-15E9-E64E44D847B7}"/>
              </a:ext>
            </a:extLst>
          </p:cNvPr>
          <p:cNvSpPr txBox="1"/>
          <p:nvPr/>
        </p:nvSpPr>
        <p:spPr>
          <a:xfrm>
            <a:off x="1163782" y="4201909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Consultative Selling skills – Why Use This Approach? By Skillshub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1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0 mins)</a:t>
            </a:r>
          </a:p>
          <a:p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D4DECF-1EA1-303C-7FE8-A5F295370F57}"/>
              </a:ext>
            </a:extLst>
          </p:cNvPr>
          <p:cNvSpPr txBox="1"/>
          <p:nvPr/>
        </p:nvSpPr>
        <p:spPr>
          <a:xfrm>
            <a:off x="3798918" y="2097660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Improve your results through consultative sales by isEazy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(7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585FB0-8B7E-7A1D-1C6E-AA843BA97043}"/>
              </a:ext>
            </a:extLst>
          </p:cNvPr>
          <p:cNvSpPr txBox="1"/>
          <p:nvPr/>
        </p:nvSpPr>
        <p:spPr>
          <a:xfrm>
            <a:off x="3798917" y="3400556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From Sales Person To Trusted Advisor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(10 mins)</a:t>
            </a:r>
          </a:p>
          <a:p>
            <a:endParaRPr lang="en-US" sz="1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22DCF4-AB67-1794-C2CB-32FD8BE91A4F}"/>
              </a:ext>
            </a:extLst>
          </p:cNvPr>
          <p:cNvSpPr txBox="1"/>
          <p:nvPr/>
        </p:nvSpPr>
        <p:spPr>
          <a:xfrm>
            <a:off x="7103313" y="2097660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Sales Management Basics by ej4 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6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  <a:p>
            <a:endParaRPr lang="en-US" sz="1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58D7AFC-EF0D-1BD4-694A-841C8DD4A64F}"/>
              </a:ext>
            </a:extLst>
          </p:cNvPr>
          <p:cNvSpPr txBox="1"/>
          <p:nvPr/>
        </p:nvSpPr>
        <p:spPr>
          <a:xfrm>
            <a:off x="7103313" y="2529234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Overview of Sales Methodologies by ej4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(10 mins)</a:t>
            </a:r>
          </a:p>
          <a:p>
            <a:endParaRPr lang="en-US" sz="1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A4C1BB8-2F4D-2F99-F5FA-B3A5B501A813}"/>
              </a:ext>
            </a:extLst>
          </p:cNvPr>
          <p:cNvSpPr txBox="1"/>
          <p:nvPr/>
        </p:nvSpPr>
        <p:spPr>
          <a:xfrm>
            <a:off x="7103313" y="2968000"/>
            <a:ext cx="18565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Sales Funnel, Process And Methodology Essentials by The Expert Academy 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(54 mins)</a:t>
            </a:r>
          </a:p>
          <a:p>
            <a:endParaRPr lang="en-US" sz="1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3E4C72-8230-152B-E0DC-8580F08A42CE}"/>
              </a:ext>
            </a:extLst>
          </p:cNvPr>
          <p:cNvSpPr txBox="1"/>
          <p:nvPr/>
        </p:nvSpPr>
        <p:spPr>
          <a:xfrm>
            <a:off x="7103313" y="3400557"/>
            <a:ext cx="19354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10 Minutes Introduction to Selling by LearningPlanet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10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  <a:p>
            <a:endParaRPr lang="en-US" sz="1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D18AD05-898A-8F12-3390-D31598843607}"/>
              </a:ext>
            </a:extLst>
          </p:cNvPr>
          <p:cNvSpPr txBox="1"/>
          <p:nvPr/>
        </p:nvSpPr>
        <p:spPr>
          <a:xfrm>
            <a:off x="7103313" y="3842350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Stages of a Sale by MaxMoLearning 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  <a:p>
            <a:endParaRPr lang="en-US" sz="1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B8E312F-24DE-B0A3-6C84-C65241039853}"/>
              </a:ext>
            </a:extLst>
          </p:cNvPr>
          <p:cNvSpPr txBox="1"/>
          <p:nvPr/>
        </p:nvSpPr>
        <p:spPr>
          <a:xfrm>
            <a:off x="7103313" y="4282591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Questioning Skills: Introduction to </a:t>
            </a:r>
            <a:r>
              <a:rPr lang="en-GB" sz="800" i="0" dirty="0" err="1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STeR</a:t>
            </a: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Questions by Chart Learning Solutions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(16 mins)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366C37F-01CD-B31D-5B7D-8C5C88B27F58}"/>
              </a:ext>
            </a:extLst>
          </p:cNvPr>
          <p:cNvSpPr txBox="1"/>
          <p:nvPr/>
        </p:nvSpPr>
        <p:spPr>
          <a:xfrm>
            <a:off x="9738449" y="2097660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Conduct a commercial negotiation by Cegos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(10 mins)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E90FE4-EAE9-D396-0274-F271D68CD442}"/>
              </a:ext>
            </a:extLst>
          </p:cNvPr>
          <p:cNvSpPr txBox="1"/>
          <p:nvPr/>
        </p:nvSpPr>
        <p:spPr>
          <a:xfrm>
            <a:off x="9738447" y="4241026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Retail Excellence – Features and benefits by BSI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  <a:p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D69C83-7448-0924-2066-643F03721D16}"/>
              </a:ext>
            </a:extLst>
          </p:cNvPr>
          <p:cNvSpPr txBox="1"/>
          <p:nvPr/>
        </p:nvSpPr>
        <p:spPr>
          <a:xfrm>
            <a:off x="1192229" y="4694352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Consultative Selling Reminders by Skillshub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1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0 mins)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8F134F-063A-AE40-1172-F22E8DEBB8B5}"/>
              </a:ext>
            </a:extLst>
          </p:cNvPr>
          <p:cNvSpPr txBox="1"/>
          <p:nvPr/>
        </p:nvSpPr>
        <p:spPr>
          <a:xfrm>
            <a:off x="3798917" y="2967999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Sell Like Crazy by Blinkist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(18 mins)</a:t>
            </a:r>
          </a:p>
          <a:p>
            <a:endParaRPr lang="en-US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6454ED-13B5-A038-D91D-19CAFD3350F0}"/>
              </a:ext>
            </a:extLst>
          </p:cNvPr>
          <p:cNvSpPr txBox="1"/>
          <p:nvPr/>
        </p:nvSpPr>
        <p:spPr>
          <a:xfrm>
            <a:off x="7103312" y="4694352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Sales Effectiveness – Part 1 by Coorpacademy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16 mins)</a:t>
            </a:r>
          </a:p>
          <a:p>
            <a:endParaRPr lang="en-US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778D17-106B-BDF5-68AB-F3A5B4AE4E01}"/>
              </a:ext>
            </a:extLst>
          </p:cNvPr>
          <p:cNvSpPr txBox="1"/>
          <p:nvPr/>
        </p:nvSpPr>
        <p:spPr>
          <a:xfrm>
            <a:off x="9738448" y="2965955"/>
            <a:ext cx="1856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Sales EQ by Blinkist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20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2900AC-A920-7F73-82C7-61D598343EA6}"/>
              </a:ext>
            </a:extLst>
          </p:cNvPr>
          <p:cNvSpPr txBox="1"/>
          <p:nvPr/>
        </p:nvSpPr>
        <p:spPr>
          <a:xfrm>
            <a:off x="9738448" y="3408321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Effective cross-selling by isEazy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(7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200C58-69A7-D6EE-3731-44461D2A5BE7}"/>
              </a:ext>
            </a:extLst>
          </p:cNvPr>
          <p:cNvSpPr txBox="1"/>
          <p:nvPr/>
        </p:nvSpPr>
        <p:spPr>
          <a:xfrm>
            <a:off x="9738447" y="3805026"/>
            <a:ext cx="18565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Elevator pitch: The 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ultimate technique for capturing attention by isEazy</a:t>
            </a:r>
            <a:endParaRPr lang="en-GB" sz="800" i="0" dirty="0">
              <a:solidFill>
                <a:srgbClr val="394446"/>
              </a:solidFill>
              <a:effectLst/>
              <a:latin typeface="Obelisc" panose="020B0503030502040203" pitchFamily="34" charset="77"/>
            </a:endParaRP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20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  <a:p>
            <a:endParaRPr 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18B329-DFE1-4FF8-5742-40495B460326}"/>
              </a:ext>
            </a:extLst>
          </p:cNvPr>
          <p:cNvSpPr txBox="1"/>
          <p:nvPr/>
        </p:nvSpPr>
        <p:spPr>
          <a:xfrm>
            <a:off x="9738447" y="4694352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Managing Sales Meetings by Maguire Training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3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0 mins)</a:t>
            </a:r>
          </a:p>
          <a:p>
            <a:endParaRPr lang="en-US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8FD4BA-3C34-FE03-7248-D62FE80B5E87}"/>
              </a:ext>
            </a:extLst>
          </p:cNvPr>
          <p:cNvSpPr txBox="1"/>
          <p:nvPr/>
        </p:nvSpPr>
        <p:spPr>
          <a:xfrm>
            <a:off x="9738447" y="2535673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The Science of Selling by Blinkist 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21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EB23F0-9AA3-A0EA-55A9-6EC8BF94BC81}"/>
              </a:ext>
            </a:extLst>
          </p:cNvPr>
          <p:cNvSpPr txBox="1"/>
          <p:nvPr/>
        </p:nvSpPr>
        <p:spPr>
          <a:xfrm>
            <a:off x="3798916" y="2529233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The Greatest Salesman in the World by Blinkist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1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0 mins)</a:t>
            </a:r>
          </a:p>
          <a:p>
            <a:endParaRPr lang="en-US" sz="1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5B17F2-90DA-F021-2097-A0D5D2CDD3AA}"/>
              </a:ext>
            </a:extLst>
          </p:cNvPr>
          <p:cNvSpPr txBox="1"/>
          <p:nvPr/>
        </p:nvSpPr>
        <p:spPr>
          <a:xfrm>
            <a:off x="1192229" y="5125926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Consultative Selling Skills – Full Course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(120 mins)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B749B4-6C01-11AE-06B7-B49D8FCD3A97}"/>
              </a:ext>
            </a:extLst>
          </p:cNvPr>
          <p:cNvSpPr txBox="1"/>
          <p:nvPr/>
        </p:nvSpPr>
        <p:spPr>
          <a:xfrm>
            <a:off x="1192228" y="5565675"/>
            <a:ext cx="1856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Consultative Selling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30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75276A-B028-F840-2686-1068AB9C7F7E}"/>
              </a:ext>
            </a:extLst>
          </p:cNvPr>
          <p:cNvSpPr txBox="1"/>
          <p:nvPr/>
        </p:nvSpPr>
        <p:spPr>
          <a:xfrm>
            <a:off x="1192228" y="5997249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How to detect and awaken customer’s needs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(7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21FBD2-A684-5F06-8AFE-628E1B3019B1}"/>
              </a:ext>
            </a:extLst>
          </p:cNvPr>
          <p:cNvSpPr txBox="1"/>
          <p:nvPr/>
        </p:nvSpPr>
        <p:spPr>
          <a:xfrm>
            <a:off x="3798916" y="3836325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4 Pillars of Professional Sales by Brad Thomson Coaching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(480 mins)</a:t>
            </a:r>
          </a:p>
          <a:p>
            <a:endParaRPr lang="en-US" sz="1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E4E909-2587-1203-A914-E2A0CCFCD681}"/>
              </a:ext>
            </a:extLst>
          </p:cNvPr>
          <p:cNvSpPr txBox="1"/>
          <p:nvPr/>
        </p:nvSpPr>
        <p:spPr>
          <a:xfrm>
            <a:off x="3822612" y="4239092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Strategic Sales – Basics of Strategic by Pinktum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(60 mins)</a:t>
            </a:r>
          </a:p>
          <a:p>
            <a:endParaRPr lang="en-US" sz="1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777C2D-1BFA-2CCD-E399-E11EEB5E97BA}"/>
              </a:ext>
            </a:extLst>
          </p:cNvPr>
          <p:cNvSpPr txBox="1"/>
          <p:nvPr/>
        </p:nvSpPr>
        <p:spPr>
          <a:xfrm>
            <a:off x="3794165" y="4688483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Identifying Needs by Pinktum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(60 mins)</a:t>
            </a:r>
          </a:p>
          <a:p>
            <a:endParaRPr lang="en-US" sz="1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1DEB59-689E-483E-6C05-DCEA553D66F4}"/>
              </a:ext>
            </a:extLst>
          </p:cNvPr>
          <p:cNvSpPr txBox="1"/>
          <p:nvPr/>
        </p:nvSpPr>
        <p:spPr>
          <a:xfrm>
            <a:off x="7103312" y="5074233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Tips to Master Cold Calling by Coorpacademy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(8 mins)</a:t>
            </a:r>
          </a:p>
          <a:p>
            <a:endParaRPr lang="en-US" sz="1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A35843-61DF-2D43-6564-72D7FF7E0268}"/>
              </a:ext>
            </a:extLst>
          </p:cNvPr>
          <p:cNvSpPr txBox="1"/>
          <p:nvPr/>
        </p:nvSpPr>
        <p:spPr>
          <a:xfrm>
            <a:off x="7103311" y="5495704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Successful Sales Habits by Skillshub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(10 mins)</a:t>
            </a:r>
          </a:p>
          <a:p>
            <a:endParaRPr lang="en-US" sz="1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AB9935-E213-A381-B859-5A3F877CC74C}"/>
              </a:ext>
            </a:extLst>
          </p:cNvPr>
          <p:cNvSpPr txBox="1"/>
          <p:nvPr/>
        </p:nvSpPr>
        <p:spPr>
          <a:xfrm>
            <a:off x="7103310" y="5960108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Prospecting by MaxMoLearning 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  <a:p>
            <a:endParaRPr lang="en-US" sz="1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D4BBF1-0D05-D7B4-D37F-7051B0EF79F0}"/>
              </a:ext>
            </a:extLst>
          </p:cNvPr>
          <p:cNvSpPr txBox="1"/>
          <p:nvPr/>
        </p:nvSpPr>
        <p:spPr>
          <a:xfrm>
            <a:off x="9738446" y="5074233"/>
            <a:ext cx="18565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MyStory as a Senior Salesperson: I am a sales consultant, I help clients see new perspectives by Cegos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(10 mins)</a:t>
            </a:r>
          </a:p>
          <a:p>
            <a:endParaRPr lang="en-US" sz="1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1DC4F5-EDE4-FD65-DA80-0A9BA1F26422}"/>
              </a:ext>
            </a:extLst>
          </p:cNvPr>
          <p:cNvSpPr txBox="1"/>
          <p:nvPr/>
        </p:nvSpPr>
        <p:spPr>
          <a:xfrm>
            <a:off x="9738446" y="5524680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Using social media for prospecting and selling by Cegos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  <a:p>
            <a:endParaRPr lang="en-US" sz="1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04BC63-1B2A-16E0-4615-79FB81500002}"/>
              </a:ext>
            </a:extLst>
          </p:cNvPr>
          <p:cNvSpPr txBox="1"/>
          <p:nvPr/>
        </p:nvSpPr>
        <p:spPr>
          <a:xfrm>
            <a:off x="9738444" y="5920304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Techniques to close more sales by isEazy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(70 mins)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8350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39E5E-7D2F-44D0-9A5C-C8D1BA045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470904-ED1C-3784-BFB8-6CDB5ED50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F94094-CC93-5EA6-54D5-1456FFB519C4}"/>
              </a:ext>
            </a:extLst>
          </p:cNvPr>
          <p:cNvSpPr txBox="1"/>
          <p:nvPr/>
        </p:nvSpPr>
        <p:spPr>
          <a:xfrm>
            <a:off x="2030185" y="1285257"/>
            <a:ext cx="813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FFFFFF"/>
                </a:solidFill>
                <a:effectLst/>
                <a:latin typeface="Victor Serif" pitchFamily="2" charset="77"/>
              </a:rPr>
              <a:t>Key Themes: Presentation Skills | How to Influence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64047B-E44F-326C-718D-FADEB5983E2D}"/>
              </a:ext>
            </a:extLst>
          </p:cNvPr>
          <p:cNvSpPr txBox="1"/>
          <p:nvPr/>
        </p:nvSpPr>
        <p:spPr>
          <a:xfrm>
            <a:off x="707571" y="3069771"/>
            <a:ext cx="481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GB" sz="1400" i="0" dirty="0">
                <a:solidFill>
                  <a:srgbClr val="114954"/>
                </a:solidFill>
                <a:effectLst/>
                <a:latin typeface="Victor Serif" pitchFamily="2" charset="77"/>
              </a:rPr>
              <a:t>Mastering Presentation Skills: Tips for Engaging and Effective Speaking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94346D-7ED4-8378-32E2-6D0BD157AAA0}"/>
              </a:ext>
            </a:extLst>
          </p:cNvPr>
          <p:cNvSpPr txBox="1"/>
          <p:nvPr/>
        </p:nvSpPr>
        <p:spPr>
          <a:xfrm>
            <a:off x="6672273" y="3069771"/>
            <a:ext cx="481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GB" sz="1400" i="0" dirty="0">
                <a:solidFill>
                  <a:srgbClr val="114954"/>
                </a:solidFill>
                <a:effectLst/>
                <a:latin typeface="Victor Serif" pitchFamily="2" charset="77"/>
              </a:rPr>
              <a:t>Communicate to Influence: Strategies for Persuasion and Impact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52D593-05A6-BDF1-277E-064CC72B6E9D}"/>
              </a:ext>
            </a:extLst>
          </p:cNvPr>
          <p:cNvSpPr txBox="1"/>
          <p:nvPr/>
        </p:nvSpPr>
        <p:spPr>
          <a:xfrm>
            <a:off x="1163782" y="382540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Presentation Skills – Present like a Pro by 100% Effective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(25 mins)</a:t>
            </a:r>
          </a:p>
          <a:p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0F1940-2D69-EAE2-72FA-EB16169C0BD4}"/>
              </a:ext>
            </a:extLst>
          </p:cNvPr>
          <p:cNvSpPr txBox="1"/>
          <p:nvPr/>
        </p:nvSpPr>
        <p:spPr>
          <a:xfrm>
            <a:off x="1163782" y="4256981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The Presentation Secrets of Steve Jobs by Blinkist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16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  <a:p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DDB5DB-0DB6-1115-06AB-D7FA09F561B4}"/>
              </a:ext>
            </a:extLst>
          </p:cNvPr>
          <p:cNvSpPr txBox="1"/>
          <p:nvPr/>
        </p:nvSpPr>
        <p:spPr>
          <a:xfrm>
            <a:off x="1163782" y="4695747"/>
            <a:ext cx="18565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Creating compelling visuals for a successful presentation by Cegos 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  <a:p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69309F-3067-0810-5B4F-6DFB70041B2D}"/>
              </a:ext>
            </a:extLst>
          </p:cNvPr>
          <p:cNvSpPr txBox="1"/>
          <p:nvPr/>
        </p:nvSpPr>
        <p:spPr>
          <a:xfrm>
            <a:off x="1163782" y="5128304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Advanced Presentation Skills: Mastering the Art of Powerful Presenting Course by Compono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(30 mins)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9423D1-7B09-008A-6493-CADC8D1CB158}"/>
              </a:ext>
            </a:extLst>
          </p:cNvPr>
          <p:cNvSpPr txBox="1"/>
          <p:nvPr/>
        </p:nvSpPr>
        <p:spPr>
          <a:xfrm>
            <a:off x="1163782" y="557009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Speaking in Public: The Storytelling Approach by Coorpacademy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(8 mins)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138A3E-7D4B-512D-5737-B5A6BAAA50ED}"/>
              </a:ext>
            </a:extLst>
          </p:cNvPr>
          <p:cNvSpPr txBox="1"/>
          <p:nvPr/>
        </p:nvSpPr>
        <p:spPr>
          <a:xfrm>
            <a:off x="1163782" y="5929656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Presentation Skills by EasyLlama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24CDDB-5FA9-F06D-9797-10E233886E8B}"/>
              </a:ext>
            </a:extLst>
          </p:cNvPr>
          <p:cNvSpPr txBox="1"/>
          <p:nvPr/>
        </p:nvSpPr>
        <p:spPr>
          <a:xfrm>
            <a:off x="3798918" y="382540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Presentation Skills – Fluidbook by Hemsley Fraser 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(120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  <a:p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D289AC-DFD7-CAA5-CA63-25861EA2EB4A}"/>
              </a:ext>
            </a:extLst>
          </p:cNvPr>
          <p:cNvSpPr txBox="1"/>
          <p:nvPr/>
        </p:nvSpPr>
        <p:spPr>
          <a:xfrm>
            <a:off x="3798917" y="4256981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Deliver unique, high-impact presentations by isEazy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7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0 mins)</a:t>
            </a:r>
          </a:p>
          <a:p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77D102-EEE8-DF39-A367-1A05BE5C92D5}"/>
              </a:ext>
            </a:extLst>
          </p:cNvPr>
          <p:cNvSpPr txBox="1"/>
          <p:nvPr/>
        </p:nvSpPr>
        <p:spPr>
          <a:xfrm>
            <a:off x="3798917" y="469574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10 Minute Presentation Skills by LearningPlanet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10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  <a:p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DD275-6241-EB0A-E26D-3850CEAD7633}"/>
              </a:ext>
            </a:extLst>
          </p:cNvPr>
          <p:cNvSpPr txBox="1"/>
          <p:nvPr/>
        </p:nvSpPr>
        <p:spPr>
          <a:xfrm>
            <a:off x="3798917" y="5128303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The Basic Elements of a Presentation by Pinktum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2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  <a:p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67618F-095F-55B8-4FA3-B401A4C27654}"/>
              </a:ext>
            </a:extLst>
          </p:cNvPr>
          <p:cNvSpPr txBox="1"/>
          <p:nvPr/>
        </p:nvSpPr>
        <p:spPr>
          <a:xfrm>
            <a:off x="3798917" y="5572743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Mastering Virtual Presentations by Play4Business 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(30 mins)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18ECA-7B86-7CDB-9976-F9801C349AD6}"/>
              </a:ext>
            </a:extLst>
          </p:cNvPr>
          <p:cNvSpPr txBox="1"/>
          <p:nvPr/>
        </p:nvSpPr>
        <p:spPr>
          <a:xfrm>
            <a:off x="3798917" y="5929656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5 Essentials for Powerful Presentations by Seven Dimensions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(18 mins)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88029E-7A98-CECB-5CB2-19C3F5D44287}"/>
              </a:ext>
            </a:extLst>
          </p:cNvPr>
          <p:cNvSpPr txBox="1"/>
          <p:nvPr/>
        </p:nvSpPr>
        <p:spPr>
          <a:xfrm>
            <a:off x="7091504" y="3825407"/>
            <a:ext cx="18565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4 Communication Skills Everyone Needs – Interactive by Seven Dimensions 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(30 mins)</a:t>
            </a:r>
          </a:p>
          <a:p>
            <a:endParaRPr lang="en-US" sz="1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A0BC5C-94F4-2C58-B528-0B35231F63AA}"/>
              </a:ext>
            </a:extLst>
          </p:cNvPr>
          <p:cNvSpPr txBox="1"/>
          <p:nvPr/>
        </p:nvSpPr>
        <p:spPr>
          <a:xfrm>
            <a:off x="7091504" y="4256981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Basics of Written Communication by Skilla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16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  <a:p>
            <a:endParaRPr lang="en-US" sz="1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6B85D1-7046-D232-24EE-B21AD724DBEE}"/>
              </a:ext>
            </a:extLst>
          </p:cNvPr>
          <p:cNvSpPr txBox="1"/>
          <p:nvPr/>
        </p:nvSpPr>
        <p:spPr>
          <a:xfrm>
            <a:off x="7091504" y="469574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Advanced Communication Skills by Skillshub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  <a:p>
            <a:endParaRPr lang="en-US" sz="1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2FB397-EC52-497C-7490-069A11ABAE6D}"/>
              </a:ext>
            </a:extLst>
          </p:cNvPr>
          <p:cNvSpPr txBox="1"/>
          <p:nvPr/>
        </p:nvSpPr>
        <p:spPr>
          <a:xfrm>
            <a:off x="7091504" y="5128304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Persuasion And Influence by The Expert Academy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120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  <a:p>
            <a:endParaRPr lang="en-US" sz="1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78F6FC-92AC-555A-B2EC-A7BD161C454B}"/>
              </a:ext>
            </a:extLst>
          </p:cNvPr>
          <p:cNvSpPr txBox="1"/>
          <p:nvPr/>
        </p:nvSpPr>
        <p:spPr>
          <a:xfrm>
            <a:off x="7091504" y="557009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Communication strategies… An introduction by Catalyst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6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0 mins)</a:t>
            </a:r>
          </a:p>
          <a:p>
            <a:endParaRPr lang="en-US" sz="1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5B72E0-C8C0-0541-9D84-3EC3AED41581}"/>
              </a:ext>
            </a:extLst>
          </p:cNvPr>
          <p:cNvSpPr txBox="1"/>
          <p:nvPr/>
        </p:nvSpPr>
        <p:spPr>
          <a:xfrm>
            <a:off x="7091504" y="5929656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Assertive Communication Toolkit by Cegos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  <a:p>
            <a:endParaRPr lang="en-US" sz="1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9043F2-3450-6337-B3C5-B110C8671ABF}"/>
              </a:ext>
            </a:extLst>
          </p:cNvPr>
          <p:cNvSpPr txBox="1"/>
          <p:nvPr/>
        </p:nvSpPr>
        <p:spPr>
          <a:xfrm>
            <a:off x="9726640" y="382540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Building trust Through Communication by ej4 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(6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  <a:p>
            <a:endParaRPr lang="en-US" sz="1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7E64C7-9977-C3F6-480C-B257E07B98A1}"/>
              </a:ext>
            </a:extLst>
          </p:cNvPr>
          <p:cNvSpPr txBox="1"/>
          <p:nvPr/>
        </p:nvSpPr>
        <p:spPr>
          <a:xfrm>
            <a:off x="9726639" y="4256981"/>
            <a:ext cx="18565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Effective Communications from Mind Tools for Business by Emerald Works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(60 mins)</a:t>
            </a:r>
          </a:p>
          <a:p>
            <a:endParaRPr lang="en-US" sz="1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577595-AD30-663A-01B4-1740CD2B69B6}"/>
              </a:ext>
            </a:extLst>
          </p:cNvPr>
          <p:cNvSpPr txBox="1"/>
          <p:nvPr/>
        </p:nvSpPr>
        <p:spPr>
          <a:xfrm>
            <a:off x="9726639" y="469574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Effective Email Communication by Emtrain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3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  <a:p>
            <a:endParaRPr lang="en-US" sz="1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95AD58-FCF1-C1A6-7CF8-11FA4BEEF61B}"/>
              </a:ext>
            </a:extLst>
          </p:cNvPr>
          <p:cNvSpPr txBox="1"/>
          <p:nvPr/>
        </p:nvSpPr>
        <p:spPr>
          <a:xfrm>
            <a:off x="9726639" y="5128303"/>
            <a:ext cx="18565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Non-Verbal Communication: 8 Key Insights (CPD Certified) by iAM Learning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(6 mins)</a:t>
            </a:r>
          </a:p>
          <a:p>
            <a:endParaRPr lang="en-US" sz="1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65D279-D76C-9B6F-908E-1A9B0BF52BF1}"/>
              </a:ext>
            </a:extLst>
          </p:cNvPr>
          <p:cNvSpPr txBox="1"/>
          <p:nvPr/>
        </p:nvSpPr>
        <p:spPr>
          <a:xfrm>
            <a:off x="9726639" y="5572743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Communication Skills Pathway by LearningPlanet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(80 mins)</a:t>
            </a:r>
          </a:p>
          <a:p>
            <a:endParaRPr lang="en-US" sz="1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3F1EF0-B2C4-EFF3-E22B-C6C22E6A53B0}"/>
              </a:ext>
            </a:extLst>
          </p:cNvPr>
          <p:cNvSpPr txBox="1"/>
          <p:nvPr/>
        </p:nvSpPr>
        <p:spPr>
          <a:xfrm>
            <a:off x="9726639" y="5929656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Virtual Teams – Communication by Pinktum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(50 mins)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0973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7D4B9-F6AE-1BBC-9526-DC164CDD8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907BFBC-E414-2EE0-58C9-0338B91CC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39FB26-5143-72EE-2D47-87E5B7BFA50B}"/>
              </a:ext>
            </a:extLst>
          </p:cNvPr>
          <p:cNvSpPr txBox="1"/>
          <p:nvPr/>
        </p:nvSpPr>
        <p:spPr>
          <a:xfrm>
            <a:off x="2030185" y="635693"/>
            <a:ext cx="813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114954"/>
                </a:solidFill>
                <a:effectLst/>
                <a:latin typeface="Victor Serif" pitchFamily="2" charset="77"/>
              </a:rPr>
              <a:t>Key Themes: Talent Acquisition &amp; Development | Employee Belonging</a:t>
            </a:r>
            <a:endParaRPr lang="en-US" dirty="0">
              <a:solidFill>
                <a:srgbClr val="11495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9C3666-B5DC-361A-E90E-9A19E5A13A24}"/>
              </a:ext>
            </a:extLst>
          </p:cNvPr>
          <p:cNvSpPr txBox="1"/>
          <p:nvPr/>
        </p:nvSpPr>
        <p:spPr>
          <a:xfrm>
            <a:off x="707571" y="3159418"/>
            <a:ext cx="4811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1200"/>
              </a:spcBef>
            </a:pPr>
            <a:r>
              <a:rPr lang="en-GB" sz="1400" i="0" dirty="0">
                <a:solidFill>
                  <a:srgbClr val="114954"/>
                </a:solidFill>
                <a:effectLst/>
                <a:latin typeface="Victor Serif" pitchFamily="2" charset="77"/>
              </a:rPr>
              <a:t>Attract, Hire, and Develop Top Talent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B17DB-BD9E-8397-6676-5F8862B8FBA3}"/>
              </a:ext>
            </a:extLst>
          </p:cNvPr>
          <p:cNvSpPr txBox="1"/>
          <p:nvPr/>
        </p:nvSpPr>
        <p:spPr>
          <a:xfrm>
            <a:off x="6672273" y="3154438"/>
            <a:ext cx="4811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1200"/>
              </a:spcBef>
            </a:pPr>
            <a:r>
              <a:rPr lang="en-GB" sz="1400" i="0" dirty="0">
                <a:solidFill>
                  <a:srgbClr val="114954"/>
                </a:solidFill>
                <a:effectLst/>
                <a:latin typeface="Victor Serif" pitchFamily="2" charset="77"/>
              </a:rPr>
              <a:t>Engage, Look After, and Appreciate Employees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F8739-8DE9-888D-1056-3FE7C07F04D3}"/>
              </a:ext>
            </a:extLst>
          </p:cNvPr>
          <p:cNvSpPr txBox="1"/>
          <p:nvPr/>
        </p:nvSpPr>
        <p:spPr>
          <a:xfrm>
            <a:off x="1163782" y="382540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How Organisations Can Win the War fo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r Talent by Emerald Works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1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0 mins)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1381E-E41E-7EBA-1ABB-0C46A6A3B05F}"/>
              </a:ext>
            </a:extLst>
          </p:cNvPr>
          <p:cNvSpPr txBox="1"/>
          <p:nvPr/>
        </p:nvSpPr>
        <p:spPr>
          <a:xfrm>
            <a:off x="1163782" y="4256981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Attracting Great People (CPD Certified) by iAM Learning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16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00FC92-34EA-8325-9CE8-B72C38306067}"/>
              </a:ext>
            </a:extLst>
          </p:cNvPr>
          <p:cNvSpPr txBox="1"/>
          <p:nvPr/>
        </p:nvSpPr>
        <p:spPr>
          <a:xfrm>
            <a:off x="1163782" y="469574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Rockstar Recruiting by Cultivate Advisors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260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72CDC3-0957-ABB1-9C18-FA8FD5A3CB69}"/>
              </a:ext>
            </a:extLst>
          </p:cNvPr>
          <p:cNvSpPr txBox="1"/>
          <p:nvPr/>
        </p:nvSpPr>
        <p:spPr>
          <a:xfrm>
            <a:off x="1163782" y="5128304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Best Practices For Attracting And Developing Talent by Sarder Learning 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(27 mins)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D51DD1-B00F-B0B0-3D10-15235606555E}"/>
              </a:ext>
            </a:extLst>
          </p:cNvPr>
          <p:cNvSpPr txBox="1"/>
          <p:nvPr/>
        </p:nvSpPr>
        <p:spPr>
          <a:xfrm>
            <a:off x="1163782" y="557009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Attracting and retaining talent in your business by Skilla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(25 mins)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DC9801-16AD-80E8-20C0-D0969BEE54FB}"/>
              </a:ext>
            </a:extLst>
          </p:cNvPr>
          <p:cNvSpPr txBox="1"/>
          <p:nvPr/>
        </p:nvSpPr>
        <p:spPr>
          <a:xfrm>
            <a:off x="1163782" y="5929656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So you want a more inclusive hiring process by Compono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(7 mins)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744491-BE33-4877-C548-E7EFA4E51436}"/>
              </a:ext>
            </a:extLst>
          </p:cNvPr>
          <p:cNvSpPr txBox="1"/>
          <p:nvPr/>
        </p:nvSpPr>
        <p:spPr>
          <a:xfrm>
            <a:off x="3798918" y="382540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Bias in the Pipeline by Symmetra 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(15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mins)</a:t>
            </a:r>
          </a:p>
          <a:p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869E8C-AC57-5013-33E7-0A42914A1375}"/>
              </a:ext>
            </a:extLst>
          </p:cNvPr>
          <p:cNvSpPr txBox="1"/>
          <p:nvPr/>
        </p:nvSpPr>
        <p:spPr>
          <a:xfrm>
            <a:off x="3798917" y="4256981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Hiring and Onboarding for Hybrid and Virtual Teams by Mindscaling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(7 mins)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626BDF-A188-77D2-E688-6B189AA77307}"/>
              </a:ext>
            </a:extLst>
          </p:cNvPr>
          <p:cNvSpPr txBox="1"/>
          <p:nvPr/>
        </p:nvSpPr>
        <p:spPr>
          <a:xfrm>
            <a:off x="7103313" y="382540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What is Employee Engagement – Animation by Hemsley Fraser</a:t>
            </a: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(10 mins)</a:t>
            </a:r>
          </a:p>
          <a:p>
            <a:endParaRPr lang="en-US" sz="1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A8C190-72A4-1D96-02EB-05ECF9FBFE57}"/>
              </a:ext>
            </a:extLst>
          </p:cNvPr>
          <p:cNvSpPr txBox="1"/>
          <p:nvPr/>
        </p:nvSpPr>
        <p:spPr>
          <a:xfrm>
            <a:off x="7103313" y="4256981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How to improve employee engagement by Skillshub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 mins)</a:t>
            </a:r>
          </a:p>
          <a:p>
            <a:endParaRPr lang="en-US" sz="1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479694C-2587-FE21-25E6-F278E60A2A06}"/>
              </a:ext>
            </a:extLst>
          </p:cNvPr>
          <p:cNvSpPr txBox="1"/>
          <p:nvPr/>
        </p:nvSpPr>
        <p:spPr>
          <a:xfrm>
            <a:off x="7103313" y="469574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Setting Stretch Goals by Coorpacademy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(8 mins)</a:t>
            </a:r>
          </a:p>
          <a:p>
            <a:endParaRPr lang="en-US" sz="1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20B11FA-0EDE-4E90-1F79-ED23ED5EEF1F}"/>
              </a:ext>
            </a:extLst>
          </p:cNvPr>
          <p:cNvSpPr txBox="1"/>
          <p:nvPr/>
        </p:nvSpPr>
        <p:spPr>
          <a:xfrm>
            <a:off x="7103313" y="5128304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Leadership &amp; Management - Importance of Motivation by Mi-Crow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(5 mins)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98E8CF4-0D82-FCF1-B353-CB8B3FB6EE36}"/>
              </a:ext>
            </a:extLst>
          </p:cNvPr>
          <p:cNvSpPr txBox="1"/>
          <p:nvPr/>
        </p:nvSpPr>
        <p:spPr>
          <a:xfrm>
            <a:off x="7103313" y="557009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Motivate your team by Change the Work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2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0 mins)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27624F-ED24-A9D5-7C4B-C1E2886A6C98}"/>
              </a:ext>
            </a:extLst>
          </p:cNvPr>
          <p:cNvSpPr txBox="1"/>
          <p:nvPr/>
        </p:nvSpPr>
        <p:spPr>
          <a:xfrm>
            <a:off x="7103313" y="5934837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Transformational­ Leadership—Motivating and Inspiring Employees by Pinktum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6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0 mins)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5E4D824-D2C1-2C88-AA09-D6734BF30968}"/>
              </a:ext>
            </a:extLst>
          </p:cNvPr>
          <p:cNvSpPr txBox="1"/>
          <p:nvPr/>
        </p:nvSpPr>
        <p:spPr>
          <a:xfrm>
            <a:off x="9738449" y="382540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Creating a More Balanced Workplace by Mindscaling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(35 mins)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02B4A4D-4D47-682C-150D-472BB649AAFE}"/>
              </a:ext>
            </a:extLst>
          </p:cNvPr>
          <p:cNvSpPr txBox="1"/>
          <p:nvPr/>
        </p:nvSpPr>
        <p:spPr>
          <a:xfrm>
            <a:off x="9738448" y="4256981"/>
            <a:ext cx="18565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Leadership &amp; Well-being: Beating Workplace Burnout by Compono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3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0 mins)</a:t>
            </a:r>
          </a:p>
          <a:p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16FFB-E31D-CC25-2B7F-88700A3AC2F1}"/>
              </a:ext>
            </a:extLst>
          </p:cNvPr>
          <p:cNvSpPr txBox="1"/>
          <p:nvPr/>
        </p:nvSpPr>
        <p:spPr>
          <a:xfrm>
            <a:off x="3798917" y="469574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Developing Talent (CPD Certified) by iAM Learning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(5 mins)</a:t>
            </a:r>
          </a:p>
          <a:p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5A65F-6B54-1D33-69A9-15C90D20F345}"/>
              </a:ext>
            </a:extLst>
          </p:cNvPr>
          <p:cNvSpPr txBox="1"/>
          <p:nvPr/>
        </p:nvSpPr>
        <p:spPr>
          <a:xfrm>
            <a:off x="3798917" y="5128303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Manager’s Role in Developing Talent Beginner by Intellezy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43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93C90-D053-DAD2-C43F-F90991B2A92F}"/>
              </a:ext>
            </a:extLst>
          </p:cNvPr>
          <p:cNvSpPr txBox="1"/>
          <p:nvPr/>
        </p:nvSpPr>
        <p:spPr>
          <a:xfrm>
            <a:off x="3798917" y="5517879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How to Best Develop Your People- Interactive by Seven Dimensions 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(35 mins)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4DC26B-1684-7C1E-6ADD-4EC6CAB8BDB7}"/>
              </a:ext>
            </a:extLst>
          </p:cNvPr>
          <p:cNvSpPr txBox="1"/>
          <p:nvPr/>
        </p:nvSpPr>
        <p:spPr>
          <a:xfrm>
            <a:off x="3798917" y="5929656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Virtual Teams – Communication 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(50 mins)</a:t>
            </a:r>
          </a:p>
          <a:p>
            <a:endParaRPr 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10C598-A946-2C3D-353E-5A3D07E7EF17}"/>
              </a:ext>
            </a:extLst>
          </p:cNvPr>
          <p:cNvSpPr txBox="1"/>
          <p:nvPr/>
        </p:nvSpPr>
        <p:spPr>
          <a:xfrm>
            <a:off x="9738447" y="4688555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Reward and Recognition – Infographic by Hemsley Fraser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(5 mins)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C3F49E-D4F3-9D27-EF30-536364FCC9EC}"/>
              </a:ext>
            </a:extLst>
          </p:cNvPr>
          <p:cNvSpPr txBox="1"/>
          <p:nvPr/>
        </p:nvSpPr>
        <p:spPr>
          <a:xfrm>
            <a:off x="9738447" y="5122544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Incentivize Employees to Innovate by FutureThink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3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CF0ABD-94B6-E866-07D8-A4CB87C21329}"/>
              </a:ext>
            </a:extLst>
          </p:cNvPr>
          <p:cNvSpPr txBox="1"/>
          <p:nvPr/>
        </p:nvSpPr>
        <p:spPr>
          <a:xfrm>
            <a:off x="9741193" y="5565533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10 Minute Appreciation in the Workplace by LearningPlanet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(10 mins)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98FD2C-F8DB-6417-1B7B-51A6719EC624}"/>
              </a:ext>
            </a:extLst>
          </p:cNvPr>
          <p:cNvSpPr txBox="1"/>
          <p:nvPr/>
        </p:nvSpPr>
        <p:spPr>
          <a:xfrm>
            <a:off x="9738447" y="5921535"/>
            <a:ext cx="1856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Improve Your Company Culture: 04. Rewards, Recognition and Creating Your Action Plan by The Expert Academy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2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0 mins)</a:t>
            </a:r>
          </a:p>
        </p:txBody>
      </p:sp>
    </p:spTree>
    <p:extLst>
      <p:ext uri="{BB962C8B-B14F-4D97-AF65-F5344CB8AC3E}">
        <p14:creationId xmlns:p14="http://schemas.microsoft.com/office/powerpoint/2010/main" val="2365901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C9332-52DC-4A29-2A99-1E27FB9F1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74BB494-AC23-1B96-59CC-B9878FDDE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D65BAD-E450-AF5F-A383-9C05F2959F31}"/>
              </a:ext>
            </a:extLst>
          </p:cNvPr>
          <p:cNvSpPr txBox="1"/>
          <p:nvPr/>
        </p:nvSpPr>
        <p:spPr>
          <a:xfrm>
            <a:off x="2030185" y="1285257"/>
            <a:ext cx="813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FFFFFF"/>
                </a:solidFill>
                <a:effectLst/>
                <a:latin typeface="Victor Serif" pitchFamily="2" charset="77"/>
              </a:rPr>
              <a:t>Key Themes: Data Insights | Data Storytelling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AA574-B091-5E1B-6D87-2FE6922B3E38}"/>
              </a:ext>
            </a:extLst>
          </p:cNvPr>
          <p:cNvSpPr txBox="1"/>
          <p:nvPr/>
        </p:nvSpPr>
        <p:spPr>
          <a:xfrm>
            <a:off x="707571" y="3069771"/>
            <a:ext cx="481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GB" sz="1400" i="0" dirty="0">
                <a:solidFill>
                  <a:srgbClr val="114954"/>
                </a:solidFill>
                <a:effectLst/>
                <a:latin typeface="Victor Serif" pitchFamily="2" charset="77"/>
              </a:rPr>
              <a:t>Data Analytics: Unlock Insights to Drive Business</a:t>
            </a:r>
          </a:p>
          <a:p>
            <a:pPr algn="l" fontAlgn="auto"/>
            <a:r>
              <a:rPr lang="en-GB" sz="1400" i="0" dirty="0">
                <a:solidFill>
                  <a:srgbClr val="114954"/>
                </a:solidFill>
                <a:effectLst/>
                <a:latin typeface="Victor Serif" pitchFamily="2" charset="77"/>
              </a:rPr>
              <a:t>Success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B99EE-A570-457E-F44E-CC66EA0E68A1}"/>
              </a:ext>
            </a:extLst>
          </p:cNvPr>
          <p:cNvSpPr txBox="1"/>
          <p:nvPr/>
        </p:nvSpPr>
        <p:spPr>
          <a:xfrm>
            <a:off x="6672273" y="3069771"/>
            <a:ext cx="481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1200"/>
              </a:spcBef>
            </a:pPr>
            <a:r>
              <a:rPr lang="en-GB" sz="1400" i="0" dirty="0">
                <a:solidFill>
                  <a:srgbClr val="114954"/>
                </a:solidFill>
                <a:effectLst/>
                <a:latin typeface="Victor Serif" pitchFamily="2" charset="77"/>
              </a:rPr>
              <a:t>Data-Driven Storytelling: Craft Compelling Narratives from Insights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FC1F90-8FB1-5B08-9A8F-A59AFE6095D3}"/>
              </a:ext>
            </a:extLst>
          </p:cNvPr>
          <p:cNvSpPr txBox="1"/>
          <p:nvPr/>
        </p:nvSpPr>
        <p:spPr>
          <a:xfrm>
            <a:off x="1163782" y="382540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Data Analysis Essentials by OpenLMS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(30 mins)</a:t>
            </a:r>
          </a:p>
          <a:p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618C97-4864-255D-604A-0F51D5C76FDF}"/>
              </a:ext>
            </a:extLst>
          </p:cNvPr>
          <p:cNvSpPr txBox="1"/>
          <p:nvPr/>
        </p:nvSpPr>
        <p:spPr>
          <a:xfrm>
            <a:off x="1163782" y="4256981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Data Analytics Made Easy by Packt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(812 mins)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B8257-A4F0-1837-659B-F5346AB0E965}"/>
              </a:ext>
            </a:extLst>
          </p:cNvPr>
          <p:cNvSpPr txBox="1"/>
          <p:nvPr/>
        </p:nvSpPr>
        <p:spPr>
          <a:xfrm>
            <a:off x="1163782" y="469574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Statistics For Data Science by Coursera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(112 mins)</a:t>
            </a:r>
          </a:p>
          <a:p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08114F-B34B-9428-2CAD-4F455348441F}"/>
              </a:ext>
            </a:extLst>
          </p:cNvPr>
          <p:cNvSpPr txBox="1"/>
          <p:nvPr/>
        </p:nvSpPr>
        <p:spPr>
          <a:xfrm>
            <a:off x="1163782" y="5128304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Statistics and Mathematics for Data Science and Data Analytics by Packt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(682 mins)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81AAE-8A7E-8F20-C88E-932BBA2628DC}"/>
              </a:ext>
            </a:extLst>
          </p:cNvPr>
          <p:cNvSpPr txBox="1"/>
          <p:nvPr/>
        </p:nvSpPr>
        <p:spPr>
          <a:xfrm>
            <a:off x="1163782" y="557009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Data Cleaning with Power BI by Packt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680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A5AA26-B4FB-034B-39F1-4A181418E6FF}"/>
              </a:ext>
            </a:extLst>
          </p:cNvPr>
          <p:cNvSpPr txBox="1"/>
          <p:nvPr/>
        </p:nvSpPr>
        <p:spPr>
          <a:xfrm>
            <a:off x="1163782" y="5929656"/>
            <a:ext cx="185650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Performing Data Definition and Manipulation in SQL by Coursera </a:t>
            </a:r>
          </a:p>
          <a:p>
            <a:pPr algn="l" fontAlgn="auto">
              <a:spcAft>
                <a:spcPts val="300"/>
              </a:spcAft>
            </a:pP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CF3FAD-4D32-F473-0922-24529B930C02}"/>
              </a:ext>
            </a:extLst>
          </p:cNvPr>
          <p:cNvSpPr txBox="1"/>
          <p:nvPr/>
        </p:nvSpPr>
        <p:spPr>
          <a:xfrm>
            <a:off x="3798918" y="3825407"/>
            <a:ext cx="185650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Design a Data Management Strategy for Microsoft Azure by Pluralsight</a:t>
            </a:r>
          </a:p>
          <a:p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(97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434811-3B9A-A84C-67E8-9A3E9237C53A}"/>
              </a:ext>
            </a:extLst>
          </p:cNvPr>
          <p:cNvSpPr txBox="1"/>
          <p:nvPr/>
        </p:nvSpPr>
        <p:spPr>
          <a:xfrm>
            <a:off x="3798917" y="4276231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Overview of Data Visualization by Coursera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(87 mins)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9C045-629B-6822-BC8F-9A7DB74504F0}"/>
              </a:ext>
            </a:extLst>
          </p:cNvPr>
          <p:cNvSpPr txBox="1"/>
          <p:nvPr/>
        </p:nvSpPr>
        <p:spPr>
          <a:xfrm>
            <a:off x="3798917" y="4695747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Introduction To Data Analytics Using Microsoft Power BI by Stone River eLearning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(9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4A115-5C61-3244-FE26-0C647BCCA6F2}"/>
              </a:ext>
            </a:extLst>
          </p:cNvPr>
          <p:cNvSpPr txBox="1"/>
          <p:nvPr/>
        </p:nvSpPr>
        <p:spPr>
          <a:xfrm>
            <a:off x="3798917" y="5128303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Python for Data Analysis: Step-By-Step with Projects by Packt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(655 mins)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9183AE-83BC-89DF-630C-DDBA95C11536}"/>
              </a:ext>
            </a:extLst>
          </p:cNvPr>
          <p:cNvSpPr txBox="1"/>
          <p:nvPr/>
        </p:nvSpPr>
        <p:spPr>
          <a:xfrm>
            <a:off x="7091504" y="3825407"/>
            <a:ext cx="1856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Storytelling With Data by Coursera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(115 mins)</a:t>
            </a:r>
          </a:p>
          <a:p>
            <a:endParaRPr lang="en-US" sz="1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FC9300-51C3-EB93-F0A4-B60F6AFD5F5F}"/>
              </a:ext>
            </a:extLst>
          </p:cNvPr>
          <p:cNvSpPr txBox="1"/>
          <p:nvPr/>
        </p:nvSpPr>
        <p:spPr>
          <a:xfrm>
            <a:off x="7091504" y="4256981"/>
            <a:ext cx="185650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Introduction to Data Visualisation: Seeing is Believing by Compono </a:t>
            </a:r>
          </a:p>
          <a:p>
            <a:pPr algn="l" fontAlgn="auto">
              <a:spcAft>
                <a:spcPts val="300"/>
              </a:spcAft>
            </a:pP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(30 mins)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E2878D-48A4-1A08-C903-747066B36B2B}"/>
              </a:ext>
            </a:extLst>
          </p:cNvPr>
          <p:cNvSpPr txBox="1"/>
          <p:nvPr/>
        </p:nvSpPr>
        <p:spPr>
          <a:xfrm>
            <a:off x="7091504" y="469574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Data: the art and science of visualisation by Coorpacademy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(24 mins)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78BDE7-00B5-AE20-5854-A9DEE40DCA45}"/>
              </a:ext>
            </a:extLst>
          </p:cNvPr>
          <p:cNvSpPr txBox="1"/>
          <p:nvPr/>
        </p:nvSpPr>
        <p:spPr>
          <a:xfrm>
            <a:off x="7091504" y="5128304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Data Analysis Fundamentals Course by Skillshub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30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D36C8-E000-BF33-E505-B4A11B657C72}"/>
              </a:ext>
            </a:extLst>
          </p:cNvPr>
          <p:cNvSpPr txBox="1"/>
          <p:nvPr/>
        </p:nvSpPr>
        <p:spPr>
          <a:xfrm>
            <a:off x="7091504" y="5525339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Introduction to Data Analysis using Excel for Absolute Beginners by CloudSwyft Global Systems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14400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880D9F-0530-2308-9E34-9608F4062265}"/>
              </a:ext>
            </a:extLst>
          </p:cNvPr>
          <p:cNvSpPr txBox="1"/>
          <p:nvPr/>
        </p:nvSpPr>
        <p:spPr>
          <a:xfrm>
            <a:off x="7091504" y="6031963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Manipulating Data in Excel: Mini Masterclass by Filtered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(45 mins)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1DBC6E-EFD5-8531-0235-60CAD3536BA9}"/>
              </a:ext>
            </a:extLst>
          </p:cNvPr>
          <p:cNvSpPr txBox="1"/>
          <p:nvPr/>
        </p:nvSpPr>
        <p:spPr>
          <a:xfrm>
            <a:off x="9726640" y="382540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Organising Data in Excel: Mini Masterclass by Filtered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4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5 mins)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70F5E1-312D-5498-6AC3-DD55A50C3A7A}"/>
              </a:ext>
            </a:extLst>
          </p:cNvPr>
          <p:cNvSpPr txBox="1"/>
          <p:nvPr/>
        </p:nvSpPr>
        <p:spPr>
          <a:xfrm>
            <a:off x="9726639" y="4256981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Top Ten Tips: Data Analysis by Filtered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(60 mins)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4EF88A-AFE6-3187-9048-CEA6C0B49281}"/>
              </a:ext>
            </a:extLst>
          </p:cNvPr>
          <p:cNvSpPr txBox="1"/>
          <p:nvPr/>
        </p:nvSpPr>
        <p:spPr>
          <a:xfrm>
            <a:off x="9726639" y="4695747"/>
            <a:ext cx="1856509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Power BI Introduction by Open eLMS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  <a:p>
            <a:endParaRPr lang="en-US" sz="1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623754-F6D2-28FF-BE2A-9F76FB9C6D5D}"/>
              </a:ext>
            </a:extLst>
          </p:cNvPr>
          <p:cNvSpPr txBox="1"/>
          <p:nvPr/>
        </p:nvSpPr>
        <p:spPr>
          <a:xfrm>
            <a:off x="9726639" y="5079316"/>
            <a:ext cx="1856509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Power BI Beginner by Learnit Anytime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(96 mins)</a:t>
            </a:r>
          </a:p>
        </p:txBody>
      </p:sp>
    </p:spTree>
    <p:extLst>
      <p:ext uri="{BB962C8B-B14F-4D97-AF65-F5344CB8AC3E}">
        <p14:creationId xmlns:p14="http://schemas.microsoft.com/office/powerpoint/2010/main" val="332926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E3AA3-566E-338B-580C-2F459384F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A7CA248-C84E-1C4E-7EE1-46D8B2A5B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45969F-6BE5-3D14-4A69-A1627ACD6641}"/>
              </a:ext>
            </a:extLst>
          </p:cNvPr>
          <p:cNvSpPr txBox="1"/>
          <p:nvPr/>
        </p:nvSpPr>
        <p:spPr>
          <a:xfrm>
            <a:off x="2030185" y="801530"/>
            <a:ext cx="813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5787B1"/>
                </a:solidFill>
                <a:effectLst/>
                <a:latin typeface="Victor Serif" pitchFamily="2" charset="77"/>
              </a:rPr>
              <a:t>Key Themes: Financial Literacy | Financial Accounting</a:t>
            </a:r>
            <a:endParaRPr lang="en-US" dirty="0">
              <a:solidFill>
                <a:srgbClr val="5787B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D4D49-B4C7-766A-C892-2CB1908D8C9C}"/>
              </a:ext>
            </a:extLst>
          </p:cNvPr>
          <p:cNvSpPr txBox="1"/>
          <p:nvPr/>
        </p:nvSpPr>
        <p:spPr>
          <a:xfrm>
            <a:off x="707571" y="3069771"/>
            <a:ext cx="481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GB" sz="1400" i="0" dirty="0">
                <a:solidFill>
                  <a:srgbClr val="114954"/>
                </a:solidFill>
                <a:effectLst/>
                <a:latin typeface="Victor Serif" pitchFamily="2" charset="77"/>
              </a:rPr>
              <a:t>Financial Literacy: Empowering Non-Financial Professionals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477E5C-C2E5-9FCB-C334-A0C4ED1ED0A9}"/>
              </a:ext>
            </a:extLst>
          </p:cNvPr>
          <p:cNvSpPr txBox="1"/>
          <p:nvPr/>
        </p:nvSpPr>
        <p:spPr>
          <a:xfrm>
            <a:off x="6672273" y="3069771"/>
            <a:ext cx="481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GB" sz="1400" i="0" dirty="0">
                <a:solidFill>
                  <a:srgbClr val="114954"/>
                </a:solidFill>
                <a:effectLst/>
                <a:latin typeface="Victor Serif" pitchFamily="2" charset="77"/>
              </a:rPr>
              <a:t>Financial Accounting: Principles, Practices, and Reporting Essentials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D5AEE0-433C-044C-4E40-56A9BB83C390}"/>
              </a:ext>
            </a:extLst>
          </p:cNvPr>
          <p:cNvSpPr txBox="1"/>
          <p:nvPr/>
        </p:nvSpPr>
        <p:spPr>
          <a:xfrm>
            <a:off x="1163782" y="382540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Intro to Finance 02: Finance Terms by ej4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(6 mins)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76749D-5AD1-1906-96A4-F3BAE963DD8E}"/>
              </a:ext>
            </a:extLst>
          </p:cNvPr>
          <p:cNvSpPr txBox="1"/>
          <p:nvPr/>
        </p:nvSpPr>
        <p:spPr>
          <a:xfrm>
            <a:off x="1163782" y="4256981"/>
            <a:ext cx="185650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Get To Grips With Finance from Mind Tools for Business by Emerald Works </a:t>
            </a:r>
          </a:p>
          <a:p>
            <a:pPr algn="l" fontAlgn="auto">
              <a:spcAft>
                <a:spcPts val="300"/>
              </a:spcAft>
            </a:pP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(60 mins)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1C3BF9-4C74-C98F-CC04-342A2A4B9C94}"/>
              </a:ext>
            </a:extLst>
          </p:cNvPr>
          <p:cNvSpPr txBox="1"/>
          <p:nvPr/>
        </p:nvSpPr>
        <p:spPr>
          <a:xfrm>
            <a:off x="1163782" y="469574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Examining the Balance Sheet by Talent Quest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71866-E846-D60C-25B4-105698FC0150}"/>
              </a:ext>
            </a:extLst>
          </p:cNvPr>
          <p:cNvSpPr txBox="1"/>
          <p:nvPr/>
        </p:nvSpPr>
        <p:spPr>
          <a:xfrm>
            <a:off x="1163782" y="5128304"/>
            <a:ext cx="1856509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Finance and Budgets by Coorpacademy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(24 mins)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26F386-AC71-E9F6-646B-A7BE5BB1AD28}"/>
              </a:ext>
            </a:extLst>
          </p:cNvPr>
          <p:cNvSpPr txBox="1"/>
          <p:nvPr/>
        </p:nvSpPr>
        <p:spPr>
          <a:xfrm>
            <a:off x="1163782" y="557009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Key Components of a Budget by Pearls of Wisdom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 mins)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096F76-305D-E1FE-E927-EF40E817362E}"/>
              </a:ext>
            </a:extLst>
          </p:cNvPr>
          <p:cNvSpPr txBox="1"/>
          <p:nvPr/>
        </p:nvSpPr>
        <p:spPr>
          <a:xfrm>
            <a:off x="1163782" y="5958684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The Balance Sheet Explained (CPD certified) by iAM Learning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(10 mins)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DCDC53-6F8E-8D2E-1077-B2A2CE39FE12}"/>
              </a:ext>
            </a:extLst>
          </p:cNvPr>
          <p:cNvSpPr txBox="1"/>
          <p:nvPr/>
        </p:nvSpPr>
        <p:spPr>
          <a:xfrm>
            <a:off x="3798918" y="382540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Gross &amp; Net Profit - Thrive in five by Hemsley Fraser</a:t>
            </a:r>
            <a:r>
              <a:rPr lang="en-GB" sz="800" dirty="0">
                <a:latin typeface="Obelisc" panose="020B0503030502040203" pitchFamily="34" charset="77"/>
              </a:rPr>
              <a:t> 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(5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521934-7CF7-6BEA-F327-9E9197CCEC12}"/>
              </a:ext>
            </a:extLst>
          </p:cNvPr>
          <p:cNvSpPr txBox="1"/>
          <p:nvPr/>
        </p:nvSpPr>
        <p:spPr>
          <a:xfrm>
            <a:off x="3798917" y="4276231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The Definitions Of Commonly Used Financial Terms by Skillshub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(10 mins)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217B3-811D-A68E-8708-88C3839F8E73}"/>
              </a:ext>
            </a:extLst>
          </p:cNvPr>
          <p:cNvSpPr txBox="1"/>
          <p:nvPr/>
        </p:nvSpPr>
        <p:spPr>
          <a:xfrm>
            <a:off x="3798917" y="4695747"/>
            <a:ext cx="185650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Understanding Profit, Cash Flow and the Balance Sheet by Maguire Training </a:t>
            </a:r>
          </a:p>
          <a:p>
            <a:pPr>
              <a:spcAft>
                <a:spcPts val="300"/>
              </a:spcAft>
            </a:pP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30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F5538-5CA4-5805-AEA7-5ABE6CBB1B24}"/>
              </a:ext>
            </a:extLst>
          </p:cNvPr>
          <p:cNvSpPr txBox="1"/>
          <p:nvPr/>
        </p:nvSpPr>
        <p:spPr>
          <a:xfrm>
            <a:off x="3798917" y="5128303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Introduction To Accountancy &amp; Finance by Skillshub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(30 mins)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A7DA12-6E72-4DC1-8696-3BD2A906E40A}"/>
              </a:ext>
            </a:extLst>
          </p:cNvPr>
          <p:cNvSpPr txBox="1"/>
          <p:nvPr/>
        </p:nvSpPr>
        <p:spPr>
          <a:xfrm>
            <a:off x="7091504" y="382540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Financial Accounting – Quiz by Hemsley Fraser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(10 mins)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4B1A15-4DEB-A8D6-9524-FAE1765046CA}"/>
              </a:ext>
            </a:extLst>
          </p:cNvPr>
          <p:cNvSpPr txBox="1"/>
          <p:nvPr/>
        </p:nvSpPr>
        <p:spPr>
          <a:xfrm>
            <a:off x="7091504" y="4256981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Financial Reporting and Statements by Coorpacademy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(8 mins)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E67B96-3FAB-6C7A-2C41-3FA7EE5893A6}"/>
              </a:ext>
            </a:extLst>
          </p:cNvPr>
          <p:cNvSpPr txBox="1"/>
          <p:nvPr/>
        </p:nvSpPr>
        <p:spPr>
          <a:xfrm>
            <a:off x="7091504" y="469574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Recording Financial Information by NY Institute of Finance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(60 mins)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14EA0E-4679-38FF-5DC1-539A7E2FCCC7}"/>
              </a:ext>
            </a:extLst>
          </p:cNvPr>
          <p:cNvSpPr txBox="1"/>
          <p:nvPr/>
        </p:nvSpPr>
        <p:spPr>
          <a:xfrm>
            <a:off x="7091504" y="5069581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Generally Accepted Accounting Principles (GAAP) and Audits by NY Institute of Finance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(60 mins)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164FD7-FB33-6815-2573-BDD255F4E6F4}"/>
              </a:ext>
            </a:extLst>
          </p:cNvPr>
          <p:cNvSpPr txBox="1"/>
          <p:nvPr/>
        </p:nvSpPr>
        <p:spPr>
          <a:xfrm>
            <a:off x="7091504" y="5550506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The Impact of Accounting Principles by NY Institute of Finance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120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25141A-AB7A-D293-45ED-8F020F4CE131}"/>
              </a:ext>
            </a:extLst>
          </p:cNvPr>
          <p:cNvSpPr txBox="1"/>
          <p:nvPr/>
        </p:nvSpPr>
        <p:spPr>
          <a:xfrm>
            <a:off x="7091504" y="5939684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Finance for Non-finance Managers - Financial Accounting – Fluidbook by Hemsley Fraser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(120 mins)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66EE5A-DCCA-8E76-376A-70C0BDC348C6}"/>
              </a:ext>
            </a:extLst>
          </p:cNvPr>
          <p:cNvSpPr txBox="1"/>
          <p:nvPr/>
        </p:nvSpPr>
        <p:spPr>
          <a:xfrm>
            <a:off x="9726640" y="382540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Accounting and Financial Statement Analysis by 365 Careers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(600 mins)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566379-7D8E-4FC8-F624-B0236361CE83}"/>
              </a:ext>
            </a:extLst>
          </p:cNvPr>
          <p:cNvSpPr txBox="1"/>
          <p:nvPr/>
        </p:nvSpPr>
        <p:spPr>
          <a:xfrm>
            <a:off x="9726639" y="4164702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FINANCIAL STATEMENT ANALYSIS MASTERCLASS FOR FINANCIAL SERVICES … by Alpha Development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(22 mins)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81BFF2-F92E-03E5-5240-32D9B08D4A47}"/>
              </a:ext>
            </a:extLst>
          </p:cNvPr>
          <p:cNvSpPr txBox="1"/>
          <p:nvPr/>
        </p:nvSpPr>
        <p:spPr>
          <a:xfrm>
            <a:off x="9726639" y="4620246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ACCOUNTING MASTERCLASS FOR FINANCIAL SERVICES: </a:t>
            </a:r>
            <a:r>
              <a:rPr lang="en-GB" sz="800" i="0" dirty="0" err="1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Ebitda</a:t>
            </a: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? by Alpha Development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(20 mins)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563BF5-C44D-39D9-7265-8224A37752DC}"/>
              </a:ext>
            </a:extLst>
          </p:cNvPr>
          <p:cNvSpPr txBox="1"/>
          <p:nvPr/>
        </p:nvSpPr>
        <p:spPr>
          <a:xfrm>
            <a:off x="9726639" y="5045760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FINANCIAL STATEMENT ANALYSIS Masterclass: Contents of an Annual Report by Alpha Development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(27 mins)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A7BF3B-E291-2935-AD8A-B412E7E4A9D3}"/>
              </a:ext>
            </a:extLst>
          </p:cNvPr>
          <p:cNvSpPr txBox="1"/>
          <p:nvPr/>
        </p:nvSpPr>
        <p:spPr>
          <a:xfrm>
            <a:off x="3798917" y="5565493"/>
            <a:ext cx="1856509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The profit and loss account by Skilla </a:t>
            </a:r>
          </a:p>
          <a:p>
            <a:pPr algn="l" fontAlgn="auto">
              <a:spcAft>
                <a:spcPts val="300"/>
              </a:spcAft>
            </a:pP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(27 mins)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A224A2-0C68-10E4-50CE-EFD79A299BD4}"/>
              </a:ext>
            </a:extLst>
          </p:cNvPr>
          <p:cNvSpPr txBox="1"/>
          <p:nvPr/>
        </p:nvSpPr>
        <p:spPr>
          <a:xfrm>
            <a:off x="3798917" y="5957948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Finance for Non-Financial Managers by Access Governance, Risk, and Compliance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</p:txBody>
      </p:sp>
    </p:spTree>
    <p:extLst>
      <p:ext uri="{BB962C8B-B14F-4D97-AF65-F5344CB8AC3E}">
        <p14:creationId xmlns:p14="http://schemas.microsoft.com/office/powerpoint/2010/main" val="393429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9D32D-AFE1-AF0D-5111-86B0315B8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D911DCF-5DE0-02A3-554C-CA83DBD9D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DE3913-1834-2A05-555B-1DA22CECB7D6}"/>
              </a:ext>
            </a:extLst>
          </p:cNvPr>
          <p:cNvSpPr txBox="1"/>
          <p:nvPr/>
        </p:nvSpPr>
        <p:spPr>
          <a:xfrm>
            <a:off x="2030185" y="1122190"/>
            <a:ext cx="81316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i="0" dirty="0">
                <a:solidFill>
                  <a:srgbClr val="E9F5F8"/>
                </a:solidFill>
                <a:effectLst/>
                <a:latin typeface="Victor Serif" pitchFamily="2" charset="77"/>
              </a:rPr>
              <a:t>Key Themes: Project Management Techniques |</a:t>
            </a:r>
          </a:p>
          <a:p>
            <a:pPr algn="ctr"/>
            <a:r>
              <a:rPr lang="en-GB" b="1" i="0" dirty="0">
                <a:solidFill>
                  <a:srgbClr val="E9F5F8"/>
                </a:solidFill>
                <a:effectLst/>
                <a:latin typeface="Victor Serif" pitchFamily="2" charset="77"/>
              </a:rPr>
              <a:t>Project Management in Practice</a:t>
            </a:r>
            <a:endParaRPr lang="en-US" dirty="0">
              <a:solidFill>
                <a:srgbClr val="E9F5F8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825CF-8E10-9C55-B948-29974C7629F8}"/>
              </a:ext>
            </a:extLst>
          </p:cNvPr>
          <p:cNvSpPr txBox="1"/>
          <p:nvPr/>
        </p:nvSpPr>
        <p:spPr>
          <a:xfrm>
            <a:off x="707571" y="3069771"/>
            <a:ext cx="481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GB" sz="1400" i="0" dirty="0">
                <a:solidFill>
                  <a:srgbClr val="114954"/>
                </a:solidFill>
                <a:effectLst/>
                <a:latin typeface="Victor Serif" pitchFamily="2" charset="77"/>
              </a:rPr>
              <a:t>Mastering Six Sigma and Lean: Efficient Project Management Techniques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0CEA50-6FCE-8848-CF8D-DD13828B208F}"/>
              </a:ext>
            </a:extLst>
          </p:cNvPr>
          <p:cNvSpPr txBox="1"/>
          <p:nvPr/>
        </p:nvSpPr>
        <p:spPr>
          <a:xfrm>
            <a:off x="6672273" y="3069771"/>
            <a:ext cx="481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GB" sz="1400" i="0" dirty="0">
                <a:solidFill>
                  <a:srgbClr val="114954"/>
                </a:solidFill>
                <a:effectLst/>
                <a:latin typeface="Victor Serif" pitchFamily="2" charset="77"/>
              </a:rPr>
              <a:t>Project Management Essentials: Skills for Planning, Execution, and Success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A0133C-845D-9948-FB03-06E46C46B24D}"/>
              </a:ext>
            </a:extLst>
          </p:cNvPr>
          <p:cNvSpPr txBox="1"/>
          <p:nvPr/>
        </p:nvSpPr>
        <p:spPr>
          <a:xfrm>
            <a:off x="1163782" y="382540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Introduction to Six Sigma by 100% Effective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(60 mins)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6FFFC-3F2D-BF38-EAFD-18DF7067E6F6}"/>
              </a:ext>
            </a:extLst>
          </p:cNvPr>
          <p:cNvSpPr txBox="1"/>
          <p:nvPr/>
        </p:nvSpPr>
        <p:spPr>
          <a:xfrm>
            <a:off x="1163782" y="4256981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Lean and Six Sigma by Coorpacademy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(8 mins)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0F24C6-E923-A3E7-AF73-098151517EA4}"/>
              </a:ext>
            </a:extLst>
          </p:cNvPr>
          <p:cNvSpPr txBox="1"/>
          <p:nvPr/>
        </p:nvSpPr>
        <p:spPr>
          <a:xfrm>
            <a:off x="1163782" y="469574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Six Sigma: White Belt by Human Logic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(24 mins)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FB7203-B9BF-5B7A-D5C8-3A2118F40BC0}"/>
              </a:ext>
            </a:extLst>
          </p:cNvPr>
          <p:cNvSpPr txBox="1"/>
          <p:nvPr/>
        </p:nvSpPr>
        <p:spPr>
          <a:xfrm>
            <a:off x="1163782" y="5128304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effectLst/>
                <a:latin typeface="Obelisc" panose="020B0503030502040203" pitchFamily="34" charset="77"/>
              </a:rPr>
              <a:t>Six Sigma: Yellow Belt </a:t>
            </a: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by Human Logic</a:t>
            </a:r>
            <a:endParaRPr lang="en-GB" sz="800" i="0" dirty="0">
              <a:effectLst/>
              <a:latin typeface="Obelisc" panose="020B0503030502040203" pitchFamily="34" charset="77"/>
            </a:endParaRP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(30 mins)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F3BF17-8E60-9C1B-E7E6-8E999ABE4AFF}"/>
              </a:ext>
            </a:extLst>
          </p:cNvPr>
          <p:cNvSpPr txBox="1"/>
          <p:nvPr/>
        </p:nvSpPr>
        <p:spPr>
          <a:xfrm>
            <a:off x="1163782" y="5549472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Six Sigma: Green Belt by Human Logic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30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3547FA-4350-5D97-D232-608BD4507113}"/>
              </a:ext>
            </a:extLst>
          </p:cNvPr>
          <p:cNvSpPr txBox="1"/>
          <p:nvPr/>
        </p:nvSpPr>
        <p:spPr>
          <a:xfrm>
            <a:off x="1163782" y="5929656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Essentials of Six Sigma by Vector Solutions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(45 mins)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20B2EA-61B2-FF7C-5DEB-57625CCAF8F5}"/>
              </a:ext>
            </a:extLst>
          </p:cNvPr>
          <p:cNvSpPr txBox="1"/>
          <p:nvPr/>
        </p:nvSpPr>
        <p:spPr>
          <a:xfrm>
            <a:off x="3798918" y="382540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Business Results for Projects by Workforge</a:t>
            </a:r>
            <a:r>
              <a:rPr lang="en-GB" sz="800" dirty="0">
                <a:latin typeface="Obelisc" panose="020B0503030502040203" pitchFamily="34" charset="77"/>
              </a:rPr>
              <a:t> 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(66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1CEB9A-DCB2-7FA2-68A0-B6BA96A26990}"/>
              </a:ext>
            </a:extLst>
          </p:cNvPr>
          <p:cNvSpPr txBox="1"/>
          <p:nvPr/>
        </p:nvSpPr>
        <p:spPr>
          <a:xfrm>
            <a:off x="3798917" y="4256981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effectLst/>
                <a:latin typeface="Obelisc" panose="020B0503030502040203" pitchFamily="34" charset="77"/>
              </a:rPr>
              <a:t>Six Sigma and the Organization [CO-OP] by Workforge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(114 mins)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036552-EB23-4A23-BB06-378AF755CBED}"/>
              </a:ext>
            </a:extLst>
          </p:cNvPr>
          <p:cNvSpPr txBox="1"/>
          <p:nvPr/>
        </p:nvSpPr>
        <p:spPr>
          <a:xfrm>
            <a:off x="3798917" y="4606576"/>
            <a:ext cx="185650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en-GB" sz="800" i="0" dirty="0">
                <a:effectLst/>
                <a:latin typeface="Obelisc"/>
              </a:rPr>
              <a:t>Advance And Improve Your Operational Processes by The Expert Academy</a:t>
            </a:r>
            <a:r>
              <a:rPr lang="en-GB" sz="800" dirty="0">
                <a:solidFill>
                  <a:srgbClr val="000000"/>
                </a:solidFill>
                <a:latin typeface="Obelisc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/>
              </a:rPr>
              <a:t>(45 mins)</a:t>
            </a:r>
            <a:endParaRPr lang="en-US" dirty="0">
              <a:latin typeface="Obelisc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C4459B-8A7D-981A-35CA-018A850210B4}"/>
              </a:ext>
            </a:extLst>
          </p:cNvPr>
          <p:cNvSpPr txBox="1"/>
          <p:nvPr/>
        </p:nvSpPr>
        <p:spPr>
          <a:xfrm>
            <a:off x="7091504" y="382540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What is Project Management? By Workforge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(42 mins)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2D9950-88CF-B8C2-2A70-B474EEC14EF0}"/>
              </a:ext>
            </a:extLst>
          </p:cNvPr>
          <p:cNvSpPr txBox="1"/>
          <p:nvPr/>
        </p:nvSpPr>
        <p:spPr>
          <a:xfrm>
            <a:off x="7091504" y="4256981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Fundamentals of project management by Change the Work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(20 mins)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04CCF2-32C7-B84A-A352-393CB73D7F90}"/>
              </a:ext>
            </a:extLst>
          </p:cNvPr>
          <p:cNvSpPr txBox="1"/>
          <p:nvPr/>
        </p:nvSpPr>
        <p:spPr>
          <a:xfrm>
            <a:off x="7091504" y="4653017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The Project Management Course: Beginner to </a:t>
            </a:r>
            <a:r>
              <a:rPr lang="en-GB" sz="800" i="0" dirty="0" err="1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PROject</a:t>
            </a: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Manager by 365 Careers</a:t>
            </a:r>
            <a:r>
              <a:rPr lang="en-GB" sz="800" dirty="0">
                <a:solidFill>
                  <a:srgbClr val="394446"/>
                </a:solidFill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(420 mins)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7F24BE-F7A0-D6B4-126E-C568B889A2FC}"/>
              </a:ext>
            </a:extLst>
          </p:cNvPr>
          <p:cNvSpPr txBox="1"/>
          <p:nvPr/>
        </p:nvSpPr>
        <p:spPr>
          <a:xfrm>
            <a:off x="7091504" y="5128304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Introducing Project Management from Mind Tools for Business by Emerald Works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(60 mins)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1CA063-7321-90F1-D649-8B1C55673BDA}"/>
              </a:ext>
            </a:extLst>
          </p:cNvPr>
          <p:cNvSpPr txBox="1"/>
          <p:nvPr/>
        </p:nvSpPr>
        <p:spPr>
          <a:xfrm>
            <a:off x="7091504" y="5570097"/>
            <a:ext cx="1856509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Project Management by Filtered</a:t>
            </a:r>
          </a:p>
          <a:p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(378 mins)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289109-1DCC-F9D6-E8CC-AB55624C7ADC}"/>
              </a:ext>
            </a:extLst>
          </p:cNvPr>
          <p:cNvSpPr txBox="1"/>
          <p:nvPr/>
        </p:nvSpPr>
        <p:spPr>
          <a:xfrm>
            <a:off x="7091504" y="5915368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Implement project management frameworks – including Agile!​ By Play4Buisiness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(60 mins)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C187D4-B797-7124-CA68-DFF2BFBED22F}"/>
              </a:ext>
            </a:extLst>
          </p:cNvPr>
          <p:cNvSpPr txBox="1"/>
          <p:nvPr/>
        </p:nvSpPr>
        <p:spPr>
          <a:xfrm>
            <a:off x="9726640" y="3825407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effectLst/>
                <a:latin typeface="Obelisc" panose="020B0503030502040203" pitchFamily="34" charset="77"/>
              </a:rPr>
              <a:t>Beginner’s Guide to Project Management by Pluralsight 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(215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AAC893-F7CB-BFF3-3CCF-C52480BDCA8C}"/>
              </a:ext>
            </a:extLst>
          </p:cNvPr>
          <p:cNvSpPr txBox="1"/>
          <p:nvPr/>
        </p:nvSpPr>
        <p:spPr>
          <a:xfrm>
            <a:off x="9726639" y="4256981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Project Management For Non-Project Managers by Skillshub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(3 mins)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E35914-D61E-0A4B-506D-B0F1BB4FDA58}"/>
              </a:ext>
            </a:extLst>
          </p:cNvPr>
          <p:cNvSpPr txBox="1"/>
          <p:nvPr/>
        </p:nvSpPr>
        <p:spPr>
          <a:xfrm>
            <a:off x="9726639" y="4652883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Accredited Agile Project Management Foundation (Scrum) by Stone River eLearning</a:t>
            </a:r>
            <a:r>
              <a:rPr lang="en-GB" sz="800" dirty="0"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(660 mins)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C37DD4-EA1D-16EE-BE74-27B7E06A6270}"/>
              </a:ext>
            </a:extLst>
          </p:cNvPr>
          <p:cNvSpPr txBox="1"/>
          <p:nvPr/>
        </p:nvSpPr>
        <p:spPr>
          <a:xfrm>
            <a:off x="9726639" y="5128303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Project Management: All You Need to Know by </a:t>
            </a:r>
            <a:r>
              <a:rPr lang="en-GB" sz="800" i="0" dirty="0" err="1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Velsoft</a:t>
            </a:r>
            <a:r>
              <a:rPr lang="en-GB" sz="800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</a:t>
            </a:r>
            <a:r>
              <a:rPr lang="en-GB" sz="800" b="1" dirty="0">
                <a:solidFill>
                  <a:srgbClr val="394446"/>
                </a:solidFill>
                <a:latin typeface="Obelisc" panose="020B0503030502040203" pitchFamily="34" charset="77"/>
              </a:rPr>
              <a:t>120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 mins)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01BC2F-F81C-A87B-21BC-E9F14D542B0B}"/>
              </a:ext>
            </a:extLst>
          </p:cNvPr>
          <p:cNvSpPr txBox="1"/>
          <p:nvPr/>
        </p:nvSpPr>
        <p:spPr>
          <a:xfrm>
            <a:off x="9726639" y="5537023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Anticipating project risks - Part A by Cegos Training</a:t>
            </a:r>
            <a:r>
              <a:rPr lang="en-GB" sz="800" dirty="0">
                <a:latin typeface="Obelisc" panose="020B0503030502040203" pitchFamily="34" charset="77"/>
              </a:rPr>
              <a:t>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(15 mins)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2E90C6-9D7F-5EE2-D405-26979D2B2F74}"/>
              </a:ext>
            </a:extLst>
          </p:cNvPr>
          <p:cNvSpPr txBox="1"/>
          <p:nvPr/>
        </p:nvSpPr>
        <p:spPr>
          <a:xfrm>
            <a:off x="9726639" y="5929656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Aft>
                <a:spcPts val="300"/>
              </a:spcAft>
            </a:pPr>
            <a:r>
              <a:rPr lang="en-GB" sz="800" i="0" dirty="0">
                <a:effectLst/>
                <a:latin typeface="Obelisc" panose="020B0503030502040203" pitchFamily="34" charset="77"/>
              </a:rPr>
              <a:t>Agile Methodology for Project Management by ej4 </a:t>
            </a:r>
            <a:r>
              <a:rPr lang="en-GB" sz="800" b="1" i="0" dirty="0">
                <a:solidFill>
                  <a:srgbClr val="394446"/>
                </a:solidFill>
                <a:effectLst/>
                <a:latin typeface="Obelisc" panose="020B0503030502040203" pitchFamily="34" charset="77"/>
              </a:rPr>
              <a:t>(9 mins)</a:t>
            </a:r>
          </a:p>
        </p:txBody>
      </p:sp>
    </p:spTree>
    <p:extLst>
      <p:ext uri="{BB962C8B-B14F-4D97-AF65-F5344CB8AC3E}">
        <p14:creationId xmlns:p14="http://schemas.microsoft.com/office/powerpoint/2010/main" val="3036210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AC4DEE57CB9448DACEC08BB0FA076" ma:contentTypeVersion="27" ma:contentTypeDescription="Create a new document." ma:contentTypeScope="" ma:versionID="3892e0e02491a410f3c38f04f3961324">
  <xsd:schema xmlns:xsd="http://www.w3.org/2001/XMLSchema" xmlns:xs="http://www.w3.org/2001/XMLSchema" xmlns:p="http://schemas.microsoft.com/office/2006/metadata/properties" xmlns:ns1="http://schemas.microsoft.com/sharepoint/v3" xmlns:ns2="8dd04453-5d86-49ae-a1fb-6a969702f4b8" xmlns:ns3="5a2caa2f-2a29-4f16-9f14-08171f49be17" targetNamespace="http://schemas.microsoft.com/office/2006/metadata/properties" ma:root="true" ma:fieldsID="376d41515972125989f94598ffbf3c92" ns1:_="" ns2:_="" ns3:_="">
    <xsd:import namespace="http://schemas.microsoft.com/sharepoint/v3"/>
    <xsd:import namespace="8dd04453-5d86-49ae-a1fb-6a969702f4b8"/>
    <xsd:import namespace="5a2caa2f-2a29-4f16-9f14-08171f49b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InternalClient" minOccurs="0"/>
                <xsd:element ref="ns2:Notes" minOccurs="0"/>
                <xsd:element ref="ns2:Date" minOccurs="0"/>
                <xsd:element ref="ns2:MediaLengthInSeconds" minOccurs="0"/>
                <xsd:element ref="ns2:date0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Contents" minOccurs="0"/>
                <xsd:element ref="ns1:_ip_UnifiedCompliancePolicyProperties" minOccurs="0"/>
                <xsd:element ref="ns1:_ip_UnifiedCompliancePolicyUIAction" minOccurs="0"/>
                <xsd:element ref="ns2:SelectedforROIcampaig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04453-5d86-49ae-a1fb-6a969702f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InternalClient" ma:index="19" nillable="true" ma:displayName="Internal Client" ma:default="Global" ma:format="Dropdown" ma:internalName="InternalClient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Global"/>
                        <xsd:enumeration value="APAC"/>
                        <xsd:enumeration value="EMEA"/>
                        <xsd:enumeration value="Americas"/>
                        <xsd:enumeration value="Hays"/>
                        <xsd:enumeration value="APAC-Gov"/>
                        <xsd:enumeration value="APAC-Edu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otes" ma:index="20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Date" ma:index="21" nillable="true" ma:displayName="Date" ma:format="DateOnly" ma:internalName="Date">
      <xsd:simpleType>
        <xsd:restriction base="dms:DateTime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date0" ma:index="23" nillable="true" ma:displayName="date" ma:format="DateOnly" ma:internalName="date0">
      <xsd:simpleType>
        <xsd:restriction base="dms:DateTim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16f0024c-0945-4f39-bb7a-6faf965f29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ntents" ma:index="28" nillable="true" ma:displayName="Contents" ma:description="Summary of doc" ma:format="Dropdown" ma:internalName="Contents">
      <xsd:simpleType>
        <xsd:restriction base="dms:Note">
          <xsd:maxLength value="255"/>
        </xsd:restriction>
      </xsd:simpleType>
    </xsd:element>
    <xsd:element name="SelectedforROIcampaign" ma:index="31" nillable="true" ma:displayName="Selected for ROI campaign" ma:description="Images for ROI campaign assets" ma:format="Dropdown" ma:internalName="SelectedforROIcampaign">
      <xsd:simpleType>
        <xsd:restriction base="dms:Choice">
          <xsd:enumeration value="Choice 1"/>
          <xsd:enumeration value="Choice 2"/>
          <xsd:enumeration value="Choice 3"/>
          <xsd:enumeration value="Choice 4"/>
          <xsd:enumeration value="Choice 5"/>
        </xsd:restriction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caa2f-2a29-4f16-9f14-08171f49b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4ec5ccb9-eb68-4ed1-a982-ef13267632b8}" ma:internalName="TaxCatchAll" ma:showField="CatchAllData" ma:web="5a2caa2f-2a29-4f16-9f14-08171f49b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SelectedforROIcampaign xmlns="8dd04453-5d86-49ae-a1fb-6a969702f4b8" xsi:nil="true"/>
    <Notes xmlns="8dd04453-5d86-49ae-a1fb-6a969702f4b8" xsi:nil="true"/>
    <Contents xmlns="8dd04453-5d86-49ae-a1fb-6a969702f4b8" xsi:nil="true"/>
    <lcf76f155ced4ddcb4097134ff3c332f xmlns="8dd04453-5d86-49ae-a1fb-6a969702f4b8">
      <Terms xmlns="http://schemas.microsoft.com/office/infopath/2007/PartnerControls"/>
    </lcf76f155ced4ddcb4097134ff3c332f>
    <_ip_UnifiedCompliancePolicyProperties xmlns="http://schemas.microsoft.com/sharepoint/v3" xsi:nil="true"/>
    <date0 xmlns="8dd04453-5d86-49ae-a1fb-6a969702f4b8" xsi:nil="true"/>
    <TaxCatchAll xmlns="5a2caa2f-2a29-4f16-9f14-08171f49be17" xsi:nil="true"/>
    <InternalClient xmlns="8dd04453-5d86-49ae-a1fb-6a969702f4b8">
      <Value>Global</Value>
    </InternalClient>
    <Date xmlns="8dd04453-5d86-49ae-a1fb-6a969702f4b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A2FCBA-77AB-4C69-B7A7-E3F58EE0A8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dd04453-5d86-49ae-a1fb-6a969702f4b8"/>
    <ds:schemaRef ds:uri="5a2caa2f-2a29-4f16-9f14-08171f49be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B96E94-EF23-49AB-BA8A-B06FCB0ECBDE}">
  <ds:schemaRefs>
    <ds:schemaRef ds:uri="5a2caa2f-2a29-4f16-9f14-08171f49be17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purl.org/dc/elements/1.1/"/>
    <ds:schemaRef ds:uri="8dd04453-5d86-49ae-a1fb-6a969702f4b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D6E042-8117-4E17-8B10-1F217BB1DD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3906</Words>
  <Application>Microsoft Office PowerPoint</Application>
  <PresentationFormat>Widescreen</PresentationFormat>
  <Paragraphs>424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Nickisson</dc:creator>
  <cp:lastModifiedBy>Rojan Zarei</cp:lastModifiedBy>
  <cp:revision>66</cp:revision>
  <dcterms:created xsi:type="dcterms:W3CDTF">2024-11-27T11:53:14Z</dcterms:created>
  <dcterms:modified xsi:type="dcterms:W3CDTF">2024-12-09T01:07:07Z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0x0101002C4AC4DEE57CB9448DACEC08BB0FA076</vt:lpwstr>
  </property>
  <property fmtid="{D5CDD505-2E9C-101B-9397-08002B2CF9AE}" pid="3" name="MediaServiceImageTags">
    <vt:lpwstr/>
  </property>
</Properties>
</file>