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fntdata" ContentType="application/x-fontdata"/>
  <Default Extension="xml" ContentType="application/xml"/>
  <Default Extension="jpg" ContentType="image/jpe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6" r:id="rId7"/>
    <p:sldId id="267" r:id="rId8"/>
    <p:sldId id="262" r:id="rId9"/>
    <p:sldId id="269" r:id="rId10"/>
    <p:sldId id="268" r:id="rId11"/>
    <p:sldId id="270" r:id="rId12"/>
    <p:sldId id="263" r:id="rId13"/>
    <p:sldId id="265" r:id="rId14"/>
    <p:sldId id="264" r:id="rId15"/>
  </p:sldIdLst>
  <p:sldSz cx="12192000" cy="6858000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Calibri Light" panose="020F0302020204030204" pitchFamily="34" charset="0"/>
      <p:regular r:id="rId20"/>
      <p:italic r:id="rId21"/>
    </p:embeddedFont>
    <p:embeddedFont>
      <p:font typeface="Obelisc" panose="020B0503030502040203" pitchFamily="34" charset="77"/>
      <p:regular r:id="rId22"/>
      <p:bold r:id="rId23"/>
      <p:italic r:id="rId24"/>
      <p:boldItalic r:id="rId25"/>
    </p:embeddedFont>
    <p:embeddedFont>
      <p:font typeface="Victor Serif Semibold" pitchFamily="2" charset="77"/>
      <p:regular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4FF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243"/>
    <p:restoredTop sz="94694"/>
  </p:normalViewPr>
  <p:slideViewPr>
    <p:cSldViewPr snapToGrid="0">
      <p:cViewPr varScale="1">
        <p:scale>
          <a:sx n="102" d="100"/>
          <a:sy n="102" d="100"/>
        </p:scale>
        <p:origin x="192" y="4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32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8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F5CB6D-A690-B2C1-9152-7C7427A64C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C92746-CC01-F34D-3BE6-4B90C604DF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C98A35-D680-DA0B-A248-9053B626D6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AF750-EB1C-5F41-B84A-0BDB0A6D60D1}" type="datetimeFigureOut">
              <a:rPr lang="en-US" smtClean="0"/>
              <a:t>10/21/22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3BDF92-C033-4B7E-E3BB-0A7782845B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67B011-A9CB-A857-9EA8-D56F32C7A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86E73-6F2C-4846-8302-70C6F94C5D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7639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41212-A549-CFC5-E111-3AD8E50E39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7711EA0-CC50-DC0D-09DC-D6ECC6AFC5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81B8CE-4576-6519-3FF2-C0A7553D86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AF750-EB1C-5F41-B84A-0BDB0A6D60D1}" type="datetimeFigureOut">
              <a:rPr lang="en-US" smtClean="0"/>
              <a:t>10/21/22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D78C05-E7B1-A647-E4EA-1EEB2AE3CE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2C39E8-B625-22C3-D98F-A3D9928015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86E73-6F2C-4846-8302-70C6F94C5D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2370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3191FC9-B392-BB9F-C005-74D2CA2C4F3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10977FD-8DAA-8CCB-323B-341ABFC4BC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19A858-7464-76C7-238F-A74B719961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AF750-EB1C-5F41-B84A-0BDB0A6D60D1}" type="datetimeFigureOut">
              <a:rPr lang="en-US" smtClean="0"/>
              <a:t>10/21/22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03A468-C739-0271-11F9-BB43FE962E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B587E9-60EB-83CE-F2A0-397446F6D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86E73-6F2C-4846-8302-70C6F94C5D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9454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190AD6-5E88-310F-C55D-2FD34E9BA9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C2FBAE-A801-CDFB-AEC5-E0C3295BD1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CA78C3-7B3D-8057-1C23-2D98FA85E3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AF750-EB1C-5F41-B84A-0BDB0A6D60D1}" type="datetimeFigureOut">
              <a:rPr lang="en-US" smtClean="0"/>
              <a:t>10/21/22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3B83BE-2A64-07EC-333F-69A0D78B26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51D5C7-0024-3405-57B8-9398814394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86E73-6F2C-4846-8302-70C6F94C5D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0936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8E9811-AECD-8734-9AB5-5C6F81A7CD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9CB5FB-E213-985C-532F-7DB216F187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914A06-9323-54CE-D8EB-0527156A4D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AF750-EB1C-5F41-B84A-0BDB0A6D60D1}" type="datetimeFigureOut">
              <a:rPr lang="en-US" smtClean="0"/>
              <a:t>10/21/22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FFF271-340C-8398-A04A-6B8AF5A16C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827E5F-8269-006A-1FBF-D9C371DC06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86E73-6F2C-4846-8302-70C6F94C5D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697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567642-03EF-A6D1-9D61-744B45C455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31C5FF-5D72-D5FF-DB33-15EDD19DAF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A85B13-85FD-7B06-99AA-7313080987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2EF36A-B525-CEF9-810E-8D297450EF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AF750-EB1C-5F41-B84A-0BDB0A6D60D1}" type="datetimeFigureOut">
              <a:rPr lang="en-US" smtClean="0"/>
              <a:t>10/21/22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0F0B89-09CE-41FC-AA43-32F8AFC80B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9B9171-EB79-5E58-A59F-28F124B25E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86E73-6F2C-4846-8302-70C6F94C5D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9670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E26142-C6FD-D352-A44E-431DC4113B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36B84A-57DD-4887-4CAF-FA180BFCBE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B14C71-2E10-80D5-B6DD-4EBC1E01AF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6590608-89CB-656E-ADDF-0A73A447D2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A65C50C-C875-EBE3-553A-1716B163B3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0284861-442E-300E-2697-B424BD9CE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AF750-EB1C-5F41-B84A-0BDB0A6D60D1}" type="datetimeFigureOut">
              <a:rPr lang="en-US" smtClean="0"/>
              <a:t>10/21/22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5F70580-4ADC-B7A1-F094-E9B6FF864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E9D4029-2589-E34D-A241-6D1177366D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86E73-6F2C-4846-8302-70C6F94C5D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1347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88BCB7-510B-1D28-00CF-ED29321EBA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3D16C1E-D7CF-7786-A2AF-1A36665CE2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AF750-EB1C-5F41-B84A-0BDB0A6D60D1}" type="datetimeFigureOut">
              <a:rPr lang="en-US" smtClean="0"/>
              <a:t>10/21/22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5A9543-99BB-2F03-8A1D-BDC7CB926B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2817C98-DD34-4DD6-01E7-DF4B2690AE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86E73-6F2C-4846-8302-70C6F94C5D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8084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B2BE83A-E05B-6B9E-AC66-37E5AE51D2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AF750-EB1C-5F41-B84A-0BDB0A6D60D1}" type="datetimeFigureOut">
              <a:rPr lang="en-US" smtClean="0"/>
              <a:t>10/21/22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A43E2B1-96B3-75BA-EB1A-74DE8997AC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CE2BAE-20EA-77B6-0E8C-6C9410797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86E73-6F2C-4846-8302-70C6F94C5D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4173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938675-88D8-1FDF-3B0B-47AAFEFE07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928DC8-6DE5-0532-C3A2-099C7EC347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1C179B-4DBC-4F27-3471-7A85232A8D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C8CACB-0AFB-A7EE-B18B-D5A1D6ECF6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AF750-EB1C-5F41-B84A-0BDB0A6D60D1}" type="datetimeFigureOut">
              <a:rPr lang="en-US" smtClean="0"/>
              <a:t>10/21/22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E4666D-CF31-FEAC-1852-9AAEAEE86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13F809-59DA-720F-B57F-888110ACE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86E73-6F2C-4846-8302-70C6F94C5D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1802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B9A02E-42DF-9940-B3F2-99687761B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F21FE36-F3FC-9131-359F-C9EEACA2364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356242B-2A40-4859-2DD3-8AC13C6A4A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18CD55-DF86-304A-CA83-A54A93ADB5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AF750-EB1C-5F41-B84A-0BDB0A6D60D1}" type="datetimeFigureOut">
              <a:rPr lang="en-US" smtClean="0"/>
              <a:t>10/21/22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FF8919-F84C-A97F-A3B8-C4BB0FE70C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017719-6A23-8F04-D57A-9F088A2A3F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86E73-6F2C-4846-8302-70C6F94C5D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9557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14D7A7D-9313-9116-8345-4AEDEF5608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C2AF85-E90B-99D4-8ECC-0E466DD39C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6E2321-DBD2-B01A-2FE6-E18F522D01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7AF750-EB1C-5F41-B84A-0BDB0A6D60D1}" type="datetimeFigureOut">
              <a:rPr lang="en-US" smtClean="0"/>
              <a:t>10/21/22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CDDE81-D9AA-B1E1-68FB-1B0575BDDD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ABC146-63D7-D254-9959-40D9B81043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A86E73-6F2C-4846-8302-70C6F94C5D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637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66;p17">
            <a:extLst>
              <a:ext uri="{FF2B5EF4-FFF2-40B4-BE49-F238E27FC236}">
                <a16:creationId xmlns:a16="http://schemas.microsoft.com/office/drawing/2014/main" id="{A1EE894D-57BD-45C1-9B77-44AA7174D92D}"/>
              </a:ext>
            </a:extLst>
          </p:cNvPr>
          <p:cNvSpPr txBox="1">
            <a:spLocks/>
          </p:cNvSpPr>
          <p:nvPr/>
        </p:nvSpPr>
        <p:spPr>
          <a:xfrm>
            <a:off x="4674381" y="1315204"/>
            <a:ext cx="4070789" cy="3556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Muli Light" panose="020B0604020202020204" charset="0"/>
                <a:ea typeface="Muli Light" panose="020B0604020202020204" charset="0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AU" sz="4800" dirty="0">
                <a:solidFill>
                  <a:srgbClr val="D4FF26"/>
                </a:solidFill>
                <a:latin typeface="Victor Serif Semibold" pitchFamily="2" charset="77"/>
              </a:rPr>
              <a:t>Ready, set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AB35A94-1D0F-02F8-A541-1141445EFF0C}"/>
              </a:ext>
            </a:extLst>
          </p:cNvPr>
          <p:cNvSpPr txBox="1"/>
          <p:nvPr/>
        </p:nvSpPr>
        <p:spPr>
          <a:xfrm>
            <a:off x="4695258" y="4686748"/>
            <a:ext cx="373058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sz="1600" dirty="0">
                <a:solidFill>
                  <a:schemeClr val="bg1"/>
                </a:solidFill>
                <a:effectLst/>
                <a:latin typeface="Obelisc" panose="020B0503030502040203" pitchFamily="34" charset="77"/>
              </a:rPr>
              <a:t>Get ready to dive into your new ecosystem of personalised digital learning, curated to take your team </a:t>
            </a:r>
            <a:br>
              <a:rPr lang="en-AU" sz="1600" dirty="0">
                <a:solidFill>
                  <a:schemeClr val="bg1"/>
                </a:solidFill>
                <a:effectLst/>
                <a:latin typeface="Obelisc" panose="020B0503030502040203" pitchFamily="34" charset="77"/>
              </a:rPr>
            </a:br>
            <a:r>
              <a:rPr lang="en-AU" sz="1600" dirty="0">
                <a:solidFill>
                  <a:schemeClr val="bg1"/>
                </a:solidFill>
                <a:effectLst/>
                <a:latin typeface="Obelisc" panose="020B0503030502040203" pitchFamily="34" charset="77"/>
              </a:rPr>
              <a:t>to the next level.</a:t>
            </a:r>
          </a:p>
        </p:txBody>
      </p:sp>
    </p:spTree>
    <p:extLst>
      <p:ext uri="{BB962C8B-B14F-4D97-AF65-F5344CB8AC3E}">
        <p14:creationId xmlns:p14="http://schemas.microsoft.com/office/powerpoint/2010/main" val="27818093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66;p17">
            <a:extLst>
              <a:ext uri="{FF2B5EF4-FFF2-40B4-BE49-F238E27FC236}">
                <a16:creationId xmlns:a16="http://schemas.microsoft.com/office/drawing/2014/main" id="{E5649FB4-4F0F-8D3E-E517-87C5C16350B5}"/>
              </a:ext>
            </a:extLst>
          </p:cNvPr>
          <p:cNvSpPr txBox="1">
            <a:spLocks/>
          </p:cNvSpPr>
          <p:nvPr/>
        </p:nvSpPr>
        <p:spPr>
          <a:xfrm>
            <a:off x="3582614" y="676374"/>
            <a:ext cx="5026772" cy="3556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Muli Light" panose="020B0604020202020204" charset="0"/>
                <a:ea typeface="Muli Light" panose="020B0604020202020204" charset="0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AU" sz="2400" dirty="0">
                <a:solidFill>
                  <a:srgbClr val="124A54"/>
                </a:solidFill>
                <a:effectLst/>
                <a:latin typeface="Victor Serif Semibold" pitchFamily="2" charset="77"/>
              </a:rPr>
              <a:t>Learn and grow as a team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6476C96-A023-D1E9-6C45-727276D19598}"/>
              </a:ext>
            </a:extLst>
          </p:cNvPr>
          <p:cNvSpPr txBox="1"/>
          <p:nvPr/>
        </p:nvSpPr>
        <p:spPr>
          <a:xfrm>
            <a:off x="3793560" y="1254010"/>
            <a:ext cx="460488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sz="1600" dirty="0">
                <a:solidFill>
                  <a:srgbClr val="114954"/>
                </a:solidFill>
                <a:effectLst/>
                <a:latin typeface="Obelisc" panose="020B0503030502040203" pitchFamily="34" charset="77"/>
              </a:rPr>
              <a:t>Access discussion groups for common topics and team members.</a:t>
            </a:r>
          </a:p>
        </p:txBody>
      </p:sp>
    </p:spTree>
    <p:extLst>
      <p:ext uri="{BB962C8B-B14F-4D97-AF65-F5344CB8AC3E}">
        <p14:creationId xmlns:p14="http://schemas.microsoft.com/office/powerpoint/2010/main" val="23405860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66;p17">
            <a:extLst>
              <a:ext uri="{FF2B5EF4-FFF2-40B4-BE49-F238E27FC236}">
                <a16:creationId xmlns:a16="http://schemas.microsoft.com/office/drawing/2014/main" id="{9B813046-86BB-AA5E-5153-C54817DC81AB}"/>
              </a:ext>
            </a:extLst>
          </p:cNvPr>
          <p:cNvSpPr txBox="1">
            <a:spLocks/>
          </p:cNvSpPr>
          <p:nvPr/>
        </p:nvSpPr>
        <p:spPr>
          <a:xfrm>
            <a:off x="3582614" y="739006"/>
            <a:ext cx="5026772" cy="3556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Muli Light" panose="020B0604020202020204" charset="0"/>
                <a:ea typeface="Muli Light" panose="020B0604020202020204" charset="0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AU" sz="2400" dirty="0">
                <a:solidFill>
                  <a:srgbClr val="124A54"/>
                </a:solidFill>
                <a:latin typeface="Victor Serif Semibold" pitchFamily="2" charset="77"/>
              </a:rPr>
              <a:t>Go1 with the flow</a:t>
            </a:r>
            <a:endParaRPr lang="en-AU" sz="2400" dirty="0">
              <a:solidFill>
                <a:srgbClr val="124A54"/>
              </a:solidFill>
              <a:effectLst/>
              <a:latin typeface="Victor Serif Semibold" pitchFamily="2" charset="7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D08984D-3194-BCB4-231B-9360E5CFC02E}"/>
              </a:ext>
            </a:extLst>
          </p:cNvPr>
          <p:cNvSpPr txBox="1"/>
          <p:nvPr/>
        </p:nvSpPr>
        <p:spPr>
          <a:xfrm>
            <a:off x="4722483" y="1366743"/>
            <a:ext cx="430878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600" dirty="0">
                <a:solidFill>
                  <a:srgbClr val="114954"/>
                </a:solidFill>
                <a:effectLst/>
                <a:latin typeface="Obelisc" panose="020B0503030502040203" pitchFamily="34" charset="77"/>
              </a:rPr>
              <a:t>Discover and launch learning directly within Teams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600" dirty="0">
                <a:solidFill>
                  <a:srgbClr val="114954"/>
                </a:solidFill>
                <a:effectLst/>
                <a:latin typeface="Obelisc" panose="020B0503030502040203" pitchFamily="34" charset="77"/>
              </a:rPr>
              <a:t>Collaboratively build learning pathways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600" dirty="0">
                <a:solidFill>
                  <a:srgbClr val="114954"/>
                </a:solidFill>
                <a:effectLst/>
                <a:latin typeface="Obelisc" panose="020B0503030502040203" pitchFamily="34" charset="77"/>
              </a:rPr>
              <a:t>A familiar experience for users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600" dirty="0">
                <a:solidFill>
                  <a:srgbClr val="114954"/>
                </a:solidFill>
                <a:effectLst/>
                <a:latin typeface="Obelisc" panose="020B0503030502040203" pitchFamily="34" charset="77"/>
              </a:rPr>
              <a:t>Learn together in a virtual classroom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600" dirty="0">
                <a:solidFill>
                  <a:srgbClr val="114954"/>
                </a:solidFill>
                <a:effectLst/>
                <a:latin typeface="Obelisc" panose="020B0503030502040203" pitchFamily="34" charset="77"/>
              </a:rPr>
              <a:t>Consistent learning records</a:t>
            </a:r>
          </a:p>
        </p:txBody>
      </p:sp>
    </p:spTree>
    <p:extLst>
      <p:ext uri="{BB962C8B-B14F-4D97-AF65-F5344CB8AC3E}">
        <p14:creationId xmlns:p14="http://schemas.microsoft.com/office/powerpoint/2010/main" val="21659203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66;p17">
            <a:extLst>
              <a:ext uri="{FF2B5EF4-FFF2-40B4-BE49-F238E27FC236}">
                <a16:creationId xmlns:a16="http://schemas.microsoft.com/office/drawing/2014/main" id="{9BE8B268-66B9-D214-4C0B-B7EE11E93269}"/>
              </a:ext>
            </a:extLst>
          </p:cNvPr>
          <p:cNvSpPr txBox="1">
            <a:spLocks/>
          </p:cNvSpPr>
          <p:nvPr/>
        </p:nvSpPr>
        <p:spPr>
          <a:xfrm>
            <a:off x="581039" y="4242871"/>
            <a:ext cx="5514961" cy="3556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Muli Light" panose="020B0604020202020204" charset="0"/>
                <a:ea typeface="Muli Light" panose="020B0604020202020204" charset="0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2400" dirty="0">
                <a:solidFill>
                  <a:srgbClr val="114954"/>
                </a:solidFill>
                <a:latin typeface="Victor Serif Semibold" pitchFamily="2" charset="77"/>
              </a:rPr>
              <a:t>A little learning goes a long way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C8B1037-D5E9-A2FE-A9D1-B4E0B2EAE869}"/>
              </a:ext>
            </a:extLst>
          </p:cNvPr>
          <p:cNvSpPr txBox="1"/>
          <p:nvPr/>
        </p:nvSpPr>
        <p:spPr>
          <a:xfrm>
            <a:off x="679160" y="4815965"/>
            <a:ext cx="531872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sz="1600" dirty="0">
                <a:solidFill>
                  <a:srgbClr val="124A54"/>
                </a:solidFill>
                <a:effectLst/>
                <a:latin typeface="Obelisc" panose="020B0503030502040203" pitchFamily="34" charset="77"/>
              </a:rPr>
              <a:t>You don’t need to spend 10,000 hours </a:t>
            </a:r>
            <a:br>
              <a:rPr lang="en-AU" sz="1600" dirty="0">
                <a:solidFill>
                  <a:srgbClr val="124A54"/>
                </a:solidFill>
                <a:effectLst/>
                <a:latin typeface="Obelisc" panose="020B0503030502040203" pitchFamily="34" charset="77"/>
              </a:rPr>
            </a:br>
            <a:r>
              <a:rPr lang="en-AU" sz="1600" dirty="0">
                <a:solidFill>
                  <a:srgbClr val="124A54"/>
                </a:solidFill>
                <a:effectLst/>
                <a:latin typeface="Obelisc" panose="020B0503030502040203" pitchFamily="34" charset="77"/>
              </a:rPr>
              <a:t>to start growing. Most learners see a marked improvement in as little as 2 hours per week.</a:t>
            </a:r>
          </a:p>
          <a:p>
            <a:pPr algn="ctr"/>
            <a:endParaRPr lang="en-AU" sz="1600" dirty="0">
              <a:solidFill>
                <a:srgbClr val="124A54"/>
              </a:solidFill>
              <a:effectLst/>
              <a:latin typeface="Obelisc" panose="020B0503030502040203" pitchFamily="34" charset="77"/>
            </a:endParaRPr>
          </a:p>
          <a:p>
            <a:pPr algn="ctr"/>
            <a:r>
              <a:rPr lang="en-AU" sz="1600" dirty="0">
                <a:solidFill>
                  <a:srgbClr val="124A54"/>
                </a:solidFill>
                <a:effectLst/>
                <a:latin typeface="Obelisc" panose="020B0503030502040203" pitchFamily="34" charset="77"/>
              </a:rPr>
              <a:t>Track your progress and share your achievements with the team. Now that’s worth celebrating!</a:t>
            </a:r>
          </a:p>
        </p:txBody>
      </p:sp>
    </p:spTree>
    <p:extLst>
      <p:ext uri="{BB962C8B-B14F-4D97-AF65-F5344CB8AC3E}">
        <p14:creationId xmlns:p14="http://schemas.microsoft.com/office/powerpoint/2010/main" val="10618822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66;p17">
            <a:extLst>
              <a:ext uri="{FF2B5EF4-FFF2-40B4-BE49-F238E27FC236}">
                <a16:creationId xmlns:a16="http://schemas.microsoft.com/office/drawing/2014/main" id="{14286EDF-450B-7AC2-3048-F903DEAF20D2}"/>
              </a:ext>
            </a:extLst>
          </p:cNvPr>
          <p:cNvSpPr txBox="1">
            <a:spLocks/>
          </p:cNvSpPr>
          <p:nvPr/>
        </p:nvSpPr>
        <p:spPr>
          <a:xfrm>
            <a:off x="3685826" y="638797"/>
            <a:ext cx="4820348" cy="3556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Muli Light" panose="020B0604020202020204" charset="0"/>
                <a:ea typeface="Muli Light" panose="020B0604020202020204" charset="0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AU" sz="2400" dirty="0">
                <a:solidFill>
                  <a:srgbClr val="124A54"/>
                </a:solidFill>
                <a:latin typeface="Victor Serif Semibold" pitchFamily="2" charset="77"/>
              </a:rPr>
              <a:t>Our path to unlock your potential</a:t>
            </a:r>
          </a:p>
        </p:txBody>
      </p:sp>
    </p:spTree>
    <p:extLst>
      <p:ext uri="{BB962C8B-B14F-4D97-AF65-F5344CB8AC3E}">
        <p14:creationId xmlns:p14="http://schemas.microsoft.com/office/powerpoint/2010/main" val="21435663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66;p17">
            <a:extLst>
              <a:ext uri="{FF2B5EF4-FFF2-40B4-BE49-F238E27FC236}">
                <a16:creationId xmlns:a16="http://schemas.microsoft.com/office/drawing/2014/main" id="{C86F5847-73D2-18CD-4E07-AE9A3838E266}"/>
              </a:ext>
            </a:extLst>
          </p:cNvPr>
          <p:cNvSpPr txBox="1">
            <a:spLocks/>
          </p:cNvSpPr>
          <p:nvPr/>
        </p:nvSpPr>
        <p:spPr>
          <a:xfrm>
            <a:off x="4711958" y="1352782"/>
            <a:ext cx="4070789" cy="3556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Muli Light" panose="020B0604020202020204" charset="0"/>
                <a:ea typeface="Muli Light" panose="020B0604020202020204" charset="0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AU" sz="4800" dirty="0">
                <a:solidFill>
                  <a:srgbClr val="124A54"/>
                </a:solidFill>
                <a:latin typeface="Victor Serif Semibold" pitchFamily="2" charset="77"/>
              </a:rPr>
              <a:t>Win the</a:t>
            </a:r>
          </a:p>
        </p:txBody>
      </p:sp>
      <p:sp>
        <p:nvSpPr>
          <p:cNvPr id="3" name="Google Shape;66;p17">
            <a:extLst>
              <a:ext uri="{FF2B5EF4-FFF2-40B4-BE49-F238E27FC236}">
                <a16:creationId xmlns:a16="http://schemas.microsoft.com/office/drawing/2014/main" id="{4D534032-DB2B-8A77-0061-B53BCA0257A7}"/>
              </a:ext>
            </a:extLst>
          </p:cNvPr>
          <p:cNvSpPr txBox="1">
            <a:spLocks/>
          </p:cNvSpPr>
          <p:nvPr/>
        </p:nvSpPr>
        <p:spPr>
          <a:xfrm>
            <a:off x="3123239" y="3015955"/>
            <a:ext cx="4070789" cy="3556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Muli Light" panose="020B0604020202020204" charset="0"/>
                <a:ea typeface="Muli Light" panose="020B0604020202020204" charset="0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AU" sz="4800" dirty="0">
                <a:solidFill>
                  <a:srgbClr val="124A54"/>
                </a:solidFill>
                <a:latin typeface="Victor Serif Semibold" pitchFamily="2" charset="77"/>
              </a:rPr>
              <a:t>learning</a:t>
            </a:r>
          </a:p>
        </p:txBody>
      </p:sp>
      <p:sp>
        <p:nvSpPr>
          <p:cNvPr id="4" name="Google Shape;66;p17">
            <a:extLst>
              <a:ext uri="{FF2B5EF4-FFF2-40B4-BE49-F238E27FC236}">
                <a16:creationId xmlns:a16="http://schemas.microsoft.com/office/drawing/2014/main" id="{7DFD87E8-7A05-5FC4-9D4B-AAF7B6A40572}"/>
              </a:ext>
            </a:extLst>
          </p:cNvPr>
          <p:cNvSpPr txBox="1">
            <a:spLocks/>
          </p:cNvSpPr>
          <p:nvPr/>
        </p:nvSpPr>
        <p:spPr>
          <a:xfrm>
            <a:off x="4960306" y="4660996"/>
            <a:ext cx="3682653" cy="3556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Muli Light" panose="020B0604020202020204" charset="0"/>
                <a:ea typeface="Muli Light" panose="020B0604020202020204" charset="0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AU" sz="4800" dirty="0">
                <a:solidFill>
                  <a:srgbClr val="124A54"/>
                </a:solidFill>
                <a:latin typeface="Victor Serif Semibold" pitchFamily="2" charset="77"/>
              </a:rPr>
              <a:t>game!</a:t>
            </a:r>
          </a:p>
        </p:txBody>
      </p:sp>
    </p:spTree>
    <p:extLst>
      <p:ext uri="{BB962C8B-B14F-4D97-AF65-F5344CB8AC3E}">
        <p14:creationId xmlns:p14="http://schemas.microsoft.com/office/powerpoint/2010/main" val="14094950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66;p17">
            <a:extLst>
              <a:ext uri="{FF2B5EF4-FFF2-40B4-BE49-F238E27FC236}">
                <a16:creationId xmlns:a16="http://schemas.microsoft.com/office/drawing/2014/main" id="{826597CD-4D61-9A4C-9F5E-3D26511C96B8}"/>
              </a:ext>
            </a:extLst>
          </p:cNvPr>
          <p:cNvSpPr txBox="1">
            <a:spLocks/>
          </p:cNvSpPr>
          <p:nvPr/>
        </p:nvSpPr>
        <p:spPr>
          <a:xfrm>
            <a:off x="697341" y="948526"/>
            <a:ext cx="2897629" cy="3556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Muli Light" panose="020B0604020202020204" charset="0"/>
                <a:ea typeface="Muli Light" panose="020B0604020202020204" charset="0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400" dirty="0">
                <a:solidFill>
                  <a:srgbClr val="114954"/>
                </a:solidFill>
                <a:latin typeface="Victor Serif Semibold" pitchFamily="2" charset="77"/>
              </a:rPr>
              <a:t>What’s in it for you and your team?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D0145EC-E16F-6C05-61F0-3C33600194C8}"/>
              </a:ext>
            </a:extLst>
          </p:cNvPr>
          <p:cNvSpPr txBox="1"/>
          <p:nvPr/>
        </p:nvSpPr>
        <p:spPr>
          <a:xfrm>
            <a:off x="597133" y="1897401"/>
            <a:ext cx="3849608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1600" dirty="0">
                <a:solidFill>
                  <a:srgbClr val="114954"/>
                </a:solidFill>
                <a:effectLst/>
                <a:latin typeface="Obelisc" panose="020B0503030502040203" pitchFamily="34" charset="77"/>
              </a:rPr>
              <a:t>Go1 gives you instant access to more than 80,000 learning resources from the world’s best content providers.</a:t>
            </a:r>
          </a:p>
          <a:p>
            <a:endParaRPr lang="en-AU" sz="1600" dirty="0">
              <a:solidFill>
                <a:srgbClr val="114954"/>
              </a:solidFill>
              <a:effectLst/>
              <a:latin typeface="Obelisc" panose="020B0503030502040203" pitchFamily="34" charset="77"/>
            </a:endParaRPr>
          </a:p>
          <a:p>
            <a:r>
              <a:rPr lang="en-AU" sz="1600" dirty="0">
                <a:solidFill>
                  <a:srgbClr val="114954"/>
                </a:solidFill>
                <a:effectLst/>
                <a:latin typeface="Obelisc" panose="020B0503030502040203" pitchFamily="34" charset="77"/>
              </a:rPr>
              <a:t>Sourced, aggregated, and curated </a:t>
            </a:r>
            <a:br>
              <a:rPr lang="en-AU" sz="1600" dirty="0">
                <a:solidFill>
                  <a:srgbClr val="114954"/>
                </a:solidFill>
                <a:effectLst/>
                <a:latin typeface="Obelisc" panose="020B0503030502040203" pitchFamily="34" charset="77"/>
              </a:rPr>
            </a:br>
            <a:r>
              <a:rPr lang="en-AU" sz="1600" dirty="0">
                <a:solidFill>
                  <a:srgbClr val="114954"/>
                </a:solidFill>
                <a:effectLst/>
                <a:latin typeface="Obelisc" panose="020B0503030502040203" pitchFamily="34" charset="77"/>
              </a:rPr>
              <a:t>to help you stay compliant and at </a:t>
            </a:r>
            <a:br>
              <a:rPr lang="en-AU" sz="1600" dirty="0">
                <a:solidFill>
                  <a:srgbClr val="114954"/>
                </a:solidFill>
                <a:effectLst/>
                <a:latin typeface="Obelisc" panose="020B0503030502040203" pitchFamily="34" charset="77"/>
              </a:rPr>
            </a:br>
            <a:r>
              <a:rPr lang="en-AU" sz="1600" dirty="0">
                <a:solidFill>
                  <a:srgbClr val="114954"/>
                </a:solidFill>
                <a:effectLst/>
                <a:latin typeface="Obelisc" panose="020B0503030502040203" pitchFamily="34" charset="77"/>
              </a:rPr>
              <a:t>the top of your game.</a:t>
            </a:r>
          </a:p>
        </p:txBody>
      </p:sp>
    </p:spTree>
    <p:extLst>
      <p:ext uri="{BB962C8B-B14F-4D97-AF65-F5344CB8AC3E}">
        <p14:creationId xmlns:p14="http://schemas.microsoft.com/office/powerpoint/2010/main" val="22008482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66;p17">
            <a:extLst>
              <a:ext uri="{FF2B5EF4-FFF2-40B4-BE49-F238E27FC236}">
                <a16:creationId xmlns:a16="http://schemas.microsoft.com/office/drawing/2014/main" id="{00EF9F58-06C7-F1DF-F9B5-AA39829BDF79}"/>
              </a:ext>
            </a:extLst>
          </p:cNvPr>
          <p:cNvSpPr txBox="1">
            <a:spLocks/>
          </p:cNvSpPr>
          <p:nvPr/>
        </p:nvSpPr>
        <p:spPr>
          <a:xfrm>
            <a:off x="1753645" y="497589"/>
            <a:ext cx="8079287" cy="3556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Muli Light" panose="020B0604020202020204" charset="0"/>
                <a:ea typeface="Muli Light" panose="020B0604020202020204" charset="0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AU" sz="2400" dirty="0">
                <a:solidFill>
                  <a:schemeClr val="bg1"/>
                </a:solidFill>
                <a:effectLst/>
                <a:latin typeface="Victor Serif Semibold" pitchFamily="2" charset="77"/>
              </a:rPr>
              <a:t>Keep your team ahead of the game with quality learning content for every role, at every level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6B78FFF-2153-3644-7A8D-29D22DA6AB8B}"/>
              </a:ext>
            </a:extLst>
          </p:cNvPr>
          <p:cNvSpPr txBox="1"/>
          <p:nvPr/>
        </p:nvSpPr>
        <p:spPr>
          <a:xfrm>
            <a:off x="3501053" y="1456664"/>
            <a:ext cx="518989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sz="1600" dirty="0">
                <a:solidFill>
                  <a:schemeClr val="bg1"/>
                </a:solidFill>
                <a:effectLst/>
                <a:latin typeface="Obelisc" panose="020B0503030502040203" pitchFamily="34" charset="77"/>
              </a:rPr>
              <a:t>A solution aligned to your team’s needs.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6D2E5CF-799C-3B9A-CDFB-0107E28F514D}"/>
              </a:ext>
            </a:extLst>
          </p:cNvPr>
          <p:cNvSpPr txBox="1"/>
          <p:nvPr/>
        </p:nvSpPr>
        <p:spPr>
          <a:xfrm>
            <a:off x="3511492" y="2398677"/>
            <a:ext cx="518989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sz="1600" dirty="0">
                <a:solidFill>
                  <a:schemeClr val="bg1"/>
                </a:solidFill>
                <a:effectLst/>
                <a:latin typeface="Obelisc" panose="020B0503030502040203" pitchFamily="34" charset="77"/>
              </a:rPr>
              <a:t>Where you learn</a:t>
            </a:r>
          </a:p>
        </p:txBody>
      </p:sp>
    </p:spTree>
    <p:extLst>
      <p:ext uri="{BB962C8B-B14F-4D97-AF65-F5344CB8AC3E}">
        <p14:creationId xmlns:p14="http://schemas.microsoft.com/office/powerpoint/2010/main" val="1069405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66;p17">
            <a:extLst>
              <a:ext uri="{FF2B5EF4-FFF2-40B4-BE49-F238E27FC236}">
                <a16:creationId xmlns:a16="http://schemas.microsoft.com/office/drawing/2014/main" id="{79F5847E-69BA-3843-0DA8-A3496A1F9D83}"/>
              </a:ext>
            </a:extLst>
          </p:cNvPr>
          <p:cNvSpPr txBox="1">
            <a:spLocks/>
          </p:cNvSpPr>
          <p:nvPr/>
        </p:nvSpPr>
        <p:spPr>
          <a:xfrm>
            <a:off x="3582613" y="2730644"/>
            <a:ext cx="5026772" cy="3556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Muli Light" panose="020B0604020202020204" charset="0"/>
                <a:ea typeface="Muli Light" panose="020B0604020202020204" charset="0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AU" sz="2400" dirty="0">
                <a:solidFill>
                  <a:srgbClr val="124A54"/>
                </a:solidFill>
                <a:effectLst/>
                <a:latin typeface="Victor Serif Semibold" pitchFamily="2" charset="77"/>
              </a:rPr>
              <a:t>Go1 learners are proven to jump higher and grow faster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2CF341B-74F6-9598-60FC-F831F6698962}"/>
              </a:ext>
            </a:extLst>
          </p:cNvPr>
          <p:cNvSpPr txBox="1"/>
          <p:nvPr/>
        </p:nvSpPr>
        <p:spPr>
          <a:xfrm>
            <a:off x="3913341" y="3771740"/>
            <a:ext cx="436531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sz="1600" dirty="0">
                <a:solidFill>
                  <a:srgbClr val="124A54"/>
                </a:solidFill>
                <a:effectLst/>
                <a:latin typeface="Obelisc" panose="020B0503030502040203" pitchFamily="34" charset="77"/>
              </a:rPr>
              <a:t>Consistent and relevant learning is a catalyst for career, and organizational success. </a:t>
            </a:r>
            <a:br>
              <a:rPr lang="en-AU" sz="1600" dirty="0">
                <a:solidFill>
                  <a:srgbClr val="124A54"/>
                </a:solidFill>
                <a:effectLst/>
                <a:latin typeface="Obelisc" panose="020B0503030502040203" pitchFamily="34" charset="77"/>
              </a:rPr>
            </a:br>
            <a:endParaRPr lang="en-AU" sz="1600" dirty="0">
              <a:solidFill>
                <a:srgbClr val="124A54"/>
              </a:solidFill>
              <a:effectLst/>
              <a:latin typeface="Obelisc" panose="020B0503030502040203" pitchFamily="34" charset="77"/>
            </a:endParaRPr>
          </a:p>
          <a:p>
            <a:pPr algn="ctr"/>
            <a:r>
              <a:rPr lang="en-AU" sz="1600" dirty="0">
                <a:solidFill>
                  <a:srgbClr val="124A54"/>
                </a:solidFill>
                <a:effectLst/>
                <a:latin typeface="Obelisc" panose="020B0503030502040203" pitchFamily="34" charset="77"/>
              </a:rPr>
              <a:t>Where will Go1 learning take you and your team? The possibilities are endless.</a:t>
            </a:r>
          </a:p>
        </p:txBody>
      </p:sp>
    </p:spTree>
    <p:extLst>
      <p:ext uri="{BB962C8B-B14F-4D97-AF65-F5344CB8AC3E}">
        <p14:creationId xmlns:p14="http://schemas.microsoft.com/office/powerpoint/2010/main" val="42883559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66;p17">
            <a:extLst>
              <a:ext uri="{FF2B5EF4-FFF2-40B4-BE49-F238E27FC236}">
                <a16:creationId xmlns:a16="http://schemas.microsoft.com/office/drawing/2014/main" id="{04F04A15-F0D7-5B33-5588-722C4981B82B}"/>
              </a:ext>
            </a:extLst>
          </p:cNvPr>
          <p:cNvSpPr txBox="1">
            <a:spLocks/>
          </p:cNvSpPr>
          <p:nvPr/>
        </p:nvSpPr>
        <p:spPr>
          <a:xfrm>
            <a:off x="3582614" y="739006"/>
            <a:ext cx="5026772" cy="3556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Muli Light" panose="020B0604020202020204" charset="0"/>
                <a:ea typeface="Muli Light" panose="020B0604020202020204" charset="0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AU" sz="2400" dirty="0">
                <a:solidFill>
                  <a:srgbClr val="124A54"/>
                </a:solidFill>
                <a:effectLst/>
                <a:latin typeface="Victor Serif Semibold" pitchFamily="2" charset="77"/>
              </a:rPr>
              <a:t>Ready to level up?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68FBC44-1DC2-05D5-4E00-09416E079464}"/>
              </a:ext>
            </a:extLst>
          </p:cNvPr>
          <p:cNvSpPr txBox="1"/>
          <p:nvPr/>
        </p:nvSpPr>
        <p:spPr>
          <a:xfrm>
            <a:off x="3913342" y="1291587"/>
            <a:ext cx="436531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sz="1600" dirty="0">
                <a:solidFill>
                  <a:srgbClr val="114954"/>
                </a:solidFill>
                <a:effectLst/>
                <a:latin typeface="Obelisc" panose="020B0503030502040203" pitchFamily="34" charset="77"/>
              </a:rPr>
              <a:t>Once you’ve registered, log in to your team’s LMS or via the Go1 portal for instant access.</a:t>
            </a:r>
          </a:p>
        </p:txBody>
      </p:sp>
    </p:spTree>
    <p:extLst>
      <p:ext uri="{BB962C8B-B14F-4D97-AF65-F5344CB8AC3E}">
        <p14:creationId xmlns:p14="http://schemas.microsoft.com/office/powerpoint/2010/main" val="12750578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66;p17">
            <a:extLst>
              <a:ext uri="{FF2B5EF4-FFF2-40B4-BE49-F238E27FC236}">
                <a16:creationId xmlns:a16="http://schemas.microsoft.com/office/drawing/2014/main" id="{A3184ADD-C78F-7BA6-C59B-E4C243EB51A2}"/>
              </a:ext>
            </a:extLst>
          </p:cNvPr>
          <p:cNvSpPr txBox="1">
            <a:spLocks/>
          </p:cNvSpPr>
          <p:nvPr/>
        </p:nvSpPr>
        <p:spPr>
          <a:xfrm>
            <a:off x="2820529" y="726480"/>
            <a:ext cx="6550942" cy="3556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Muli Light" panose="020B0604020202020204" charset="0"/>
                <a:ea typeface="Muli Light" panose="020B0604020202020204" charset="0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AU" sz="2400" dirty="0">
                <a:solidFill>
                  <a:srgbClr val="124A54"/>
                </a:solidFill>
                <a:effectLst/>
                <a:latin typeface="Victor Serif Semibold" pitchFamily="2" charset="77"/>
              </a:rPr>
              <a:t>Fulfil the needs and skill gaps of every learner</a:t>
            </a:r>
          </a:p>
        </p:txBody>
      </p:sp>
    </p:spTree>
    <p:extLst>
      <p:ext uri="{BB962C8B-B14F-4D97-AF65-F5344CB8AC3E}">
        <p14:creationId xmlns:p14="http://schemas.microsoft.com/office/powerpoint/2010/main" val="11733988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66;p17">
            <a:extLst>
              <a:ext uri="{FF2B5EF4-FFF2-40B4-BE49-F238E27FC236}">
                <a16:creationId xmlns:a16="http://schemas.microsoft.com/office/drawing/2014/main" id="{CBE6A334-CAAA-ADA2-B282-BC39930F83F9}"/>
              </a:ext>
            </a:extLst>
          </p:cNvPr>
          <p:cNvSpPr txBox="1">
            <a:spLocks/>
          </p:cNvSpPr>
          <p:nvPr/>
        </p:nvSpPr>
        <p:spPr>
          <a:xfrm>
            <a:off x="1461429" y="2238707"/>
            <a:ext cx="3974867" cy="3556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Muli Light" panose="020B0604020202020204" charset="0"/>
                <a:ea typeface="Muli Light" panose="020B0604020202020204" charset="0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400" dirty="0">
                <a:solidFill>
                  <a:srgbClr val="114954"/>
                </a:solidFill>
                <a:latin typeface="Victor Serif Semibold" pitchFamily="2" charset="77"/>
              </a:rPr>
              <a:t>Your team can own their wins and targets with Awards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CD57BA3-C2C3-7C9C-35D4-EC037DA125C3}"/>
              </a:ext>
            </a:extLst>
          </p:cNvPr>
          <p:cNvSpPr txBox="1"/>
          <p:nvPr/>
        </p:nvSpPr>
        <p:spPr>
          <a:xfrm>
            <a:off x="1361219" y="3187582"/>
            <a:ext cx="4601169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600" dirty="0">
                <a:solidFill>
                  <a:srgbClr val="114954"/>
                </a:solidFill>
                <a:effectLst/>
                <a:latin typeface="Obelisc" panose="020B0503030502040203" pitchFamily="34" charset="77"/>
              </a:rPr>
              <a:t>Create targets to ensure completion </a:t>
            </a:r>
            <a:br>
              <a:rPr lang="en-AU" sz="1600" dirty="0">
                <a:solidFill>
                  <a:srgbClr val="114954"/>
                </a:solidFill>
                <a:effectLst/>
                <a:latin typeface="Obelisc" panose="020B0503030502040203" pitchFamily="34" charset="77"/>
              </a:rPr>
            </a:br>
            <a:r>
              <a:rPr lang="en-AU" sz="1600" dirty="0">
                <a:solidFill>
                  <a:srgbClr val="114954"/>
                </a:solidFill>
                <a:effectLst/>
                <a:latin typeface="Obelisc" panose="020B0503030502040203" pitchFamily="34" charset="77"/>
              </a:rPr>
              <a:t>of all components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600" dirty="0">
                <a:solidFill>
                  <a:srgbClr val="114954"/>
                </a:solidFill>
                <a:effectLst/>
                <a:latin typeface="Obelisc" panose="020B0503030502040203" pitchFamily="34" charset="77"/>
              </a:rPr>
              <a:t>Set learner expectations by setting </a:t>
            </a:r>
            <a:br>
              <a:rPr lang="en-AU" sz="1600" dirty="0">
                <a:solidFill>
                  <a:srgbClr val="114954"/>
                </a:solidFill>
                <a:effectLst/>
                <a:latin typeface="Obelisc" panose="020B0503030502040203" pitchFamily="34" charset="77"/>
              </a:rPr>
            </a:br>
            <a:r>
              <a:rPr lang="en-AU" sz="1600" dirty="0">
                <a:solidFill>
                  <a:srgbClr val="114954"/>
                </a:solidFill>
                <a:effectLst/>
                <a:latin typeface="Obelisc" panose="020B0503030502040203" pitchFamily="34" charset="77"/>
              </a:rPr>
              <a:t>due dates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600" dirty="0">
                <a:solidFill>
                  <a:srgbClr val="114954"/>
                </a:solidFill>
                <a:effectLst/>
                <a:latin typeface="Obelisc" panose="020B0503030502040203" pitchFamily="34" charset="77"/>
              </a:rPr>
              <a:t>Add previously completed external records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600" dirty="0">
                <a:solidFill>
                  <a:srgbClr val="114954"/>
                </a:solidFill>
                <a:effectLst/>
                <a:latin typeface="Obelisc" panose="020B0503030502040203" pitchFamily="34" charset="77"/>
              </a:rPr>
              <a:t>Add your own-created content alongside Go1 courses</a:t>
            </a:r>
          </a:p>
        </p:txBody>
      </p:sp>
    </p:spTree>
    <p:extLst>
      <p:ext uri="{BB962C8B-B14F-4D97-AF65-F5344CB8AC3E}">
        <p14:creationId xmlns:p14="http://schemas.microsoft.com/office/powerpoint/2010/main" val="2231718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66;p17">
            <a:extLst>
              <a:ext uri="{FF2B5EF4-FFF2-40B4-BE49-F238E27FC236}">
                <a16:creationId xmlns:a16="http://schemas.microsoft.com/office/drawing/2014/main" id="{A324331D-8300-F7F4-1025-7008A69242DF}"/>
              </a:ext>
            </a:extLst>
          </p:cNvPr>
          <p:cNvSpPr txBox="1">
            <a:spLocks/>
          </p:cNvSpPr>
          <p:nvPr/>
        </p:nvSpPr>
        <p:spPr>
          <a:xfrm>
            <a:off x="3582614" y="663849"/>
            <a:ext cx="5026772" cy="3556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Muli Light" panose="020B0604020202020204" charset="0"/>
                <a:ea typeface="Muli Light" panose="020B0604020202020204" charset="0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AU" sz="2400" dirty="0">
                <a:solidFill>
                  <a:srgbClr val="124A54"/>
                </a:solidFill>
                <a:effectLst/>
                <a:latin typeface="Victor Serif Semibold" pitchFamily="2" charset="77"/>
              </a:rPr>
              <a:t>Tracking your team’s learning journey has never been easier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672F0F7-8E30-0853-9B55-9A7B1F5EE5FC}"/>
              </a:ext>
            </a:extLst>
          </p:cNvPr>
          <p:cNvSpPr txBox="1"/>
          <p:nvPr/>
        </p:nvSpPr>
        <p:spPr>
          <a:xfrm>
            <a:off x="3361673" y="1567160"/>
            <a:ext cx="546865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sz="1600" dirty="0">
                <a:solidFill>
                  <a:srgbClr val="114954"/>
                </a:solidFill>
                <a:effectLst/>
                <a:latin typeface="Obelisc" panose="020B0503030502040203" pitchFamily="34" charset="77"/>
              </a:rPr>
              <a:t>Save time and effectively manage your team’s learning journey easily in one convenient place.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576F8EB-BA30-6A9E-D8C1-8B74AD980EA8}"/>
              </a:ext>
            </a:extLst>
          </p:cNvPr>
          <p:cNvSpPr txBox="1"/>
          <p:nvPr/>
        </p:nvSpPr>
        <p:spPr>
          <a:xfrm>
            <a:off x="1006781" y="3809320"/>
            <a:ext cx="3101756" cy="20005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1400" b="1" dirty="0">
                <a:solidFill>
                  <a:srgbClr val="114954"/>
                </a:solidFill>
                <a:effectLst/>
                <a:latin typeface="Obelisc" panose="020B0503030502040203" pitchFamily="34" charset="77"/>
              </a:rPr>
              <a:t>Easy Learning and Reporting</a:t>
            </a:r>
            <a:endParaRPr lang="en-AU" sz="1400" dirty="0">
              <a:solidFill>
                <a:srgbClr val="114954"/>
              </a:solidFill>
              <a:effectLst/>
              <a:latin typeface="Obelisc" panose="020B0503030502040203" pitchFamily="34" charset="77"/>
            </a:endParaRPr>
          </a:p>
          <a:p>
            <a:endParaRPr lang="en-AU" sz="1400" dirty="0">
              <a:solidFill>
                <a:srgbClr val="114954"/>
              </a:solidFill>
              <a:effectLst/>
              <a:latin typeface="Obelisc" panose="020B0503030502040203" pitchFamily="34" charset="7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200" dirty="0">
                <a:solidFill>
                  <a:srgbClr val="114954"/>
                </a:solidFill>
                <a:effectLst/>
                <a:latin typeface="Obelisc" panose="020B0503030502040203" pitchFamily="34" charset="77"/>
              </a:rPr>
              <a:t>Centrally track progress and completion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200" dirty="0">
                <a:solidFill>
                  <a:srgbClr val="114954"/>
                </a:solidFill>
                <a:effectLst/>
                <a:latin typeface="Obelisc" panose="020B0503030502040203" pitchFamily="34" charset="77"/>
              </a:rPr>
              <a:t>Configure reports to meet your needs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200" dirty="0">
                <a:solidFill>
                  <a:srgbClr val="114954"/>
                </a:solidFill>
                <a:effectLst/>
                <a:latin typeface="Obelisc" panose="020B0503030502040203" pitchFamily="34" charset="77"/>
              </a:rPr>
              <a:t>Always report in real-time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200" dirty="0">
                <a:solidFill>
                  <a:srgbClr val="114954"/>
                </a:solidFill>
                <a:effectLst/>
                <a:latin typeface="Obelisc" panose="020B0503030502040203" pitchFamily="34" charset="77"/>
              </a:rPr>
              <a:t>Simple to share with everyone inside (and outside) the Go1 platform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200" dirty="0">
                <a:solidFill>
                  <a:srgbClr val="114954"/>
                </a:solidFill>
                <a:effectLst/>
                <a:latin typeface="Obelisc" panose="020B0503030502040203" pitchFamily="34" charset="77"/>
              </a:rPr>
              <a:t>Re-assign learning to users in </a:t>
            </a:r>
            <a:br>
              <a:rPr lang="en-AU" sz="1200" dirty="0">
                <a:solidFill>
                  <a:srgbClr val="114954"/>
                </a:solidFill>
                <a:effectLst/>
                <a:latin typeface="Obelisc" panose="020B0503030502040203" pitchFamily="34" charset="77"/>
              </a:rPr>
            </a:br>
            <a:r>
              <a:rPr lang="en-AU" sz="1200" dirty="0">
                <a:solidFill>
                  <a:srgbClr val="114954"/>
                </a:solidFill>
                <a:effectLst/>
                <a:latin typeface="Obelisc" panose="020B0503030502040203" pitchFamily="34" charset="77"/>
              </a:rPr>
              <a:t>one click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3C6104D-616C-1AFA-4C07-C5722BAB1925}"/>
              </a:ext>
            </a:extLst>
          </p:cNvPr>
          <p:cNvSpPr txBox="1"/>
          <p:nvPr/>
        </p:nvSpPr>
        <p:spPr>
          <a:xfrm>
            <a:off x="4626803" y="3809320"/>
            <a:ext cx="3101756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1400" b="1" dirty="0">
                <a:solidFill>
                  <a:srgbClr val="114954"/>
                </a:solidFill>
                <a:effectLst/>
                <a:latin typeface="Obelisc" panose="020B0503030502040203" pitchFamily="34" charset="77"/>
              </a:rPr>
              <a:t>Single Sign-On (SSO)</a:t>
            </a:r>
            <a:endParaRPr lang="en-AU" sz="1400" dirty="0">
              <a:solidFill>
                <a:srgbClr val="114954"/>
              </a:solidFill>
              <a:effectLst/>
              <a:latin typeface="Obelisc" panose="020B0503030502040203" pitchFamily="34" charset="77"/>
            </a:endParaRPr>
          </a:p>
          <a:p>
            <a:endParaRPr lang="en-AU" sz="1400" dirty="0">
              <a:solidFill>
                <a:srgbClr val="114954"/>
              </a:solidFill>
              <a:effectLst/>
              <a:latin typeface="Obelisc" panose="020B0503030502040203" pitchFamily="34" charset="77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sz="1200" dirty="0">
                <a:solidFill>
                  <a:srgbClr val="114954"/>
                </a:solidFill>
                <a:effectLst/>
                <a:latin typeface="Obelisc" panose="020B0503030502040203" pitchFamily="34" charset="77"/>
              </a:rPr>
              <a:t>Strengthened security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sz="1200" dirty="0">
                <a:solidFill>
                  <a:srgbClr val="114954"/>
                </a:solidFill>
                <a:effectLst/>
                <a:latin typeface="Obelisc" panose="020B0503030502040203" pitchFamily="34" charset="77"/>
              </a:rPr>
              <a:t>Improved usability for all employees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sz="1200" dirty="0">
                <a:solidFill>
                  <a:srgbClr val="114954"/>
                </a:solidFill>
                <a:effectLst/>
                <a:latin typeface="Obelisc" panose="020B0503030502040203" pitchFamily="34" charset="77"/>
              </a:rPr>
              <a:t>Seamless user access between systems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38C0CE0-3E9A-19D6-0660-3CF268C8C0D6}"/>
              </a:ext>
            </a:extLst>
          </p:cNvPr>
          <p:cNvSpPr txBox="1"/>
          <p:nvPr/>
        </p:nvSpPr>
        <p:spPr>
          <a:xfrm>
            <a:off x="8246825" y="3809320"/>
            <a:ext cx="3101756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1400" b="1" dirty="0">
                <a:solidFill>
                  <a:srgbClr val="114954"/>
                </a:solidFill>
                <a:effectLst/>
                <a:latin typeface="Obelisc" panose="020B0503030502040203" pitchFamily="34" charset="77"/>
              </a:rPr>
              <a:t>One Way Data-Feed</a:t>
            </a:r>
            <a:endParaRPr lang="en-AU" sz="1400" dirty="0">
              <a:solidFill>
                <a:srgbClr val="114954"/>
              </a:solidFill>
              <a:effectLst/>
              <a:latin typeface="Obelisc" panose="020B0503030502040203" pitchFamily="34" charset="77"/>
            </a:endParaRPr>
          </a:p>
          <a:p>
            <a:endParaRPr lang="en-AU" sz="1400" dirty="0">
              <a:solidFill>
                <a:srgbClr val="114954"/>
              </a:solidFill>
              <a:effectLst/>
              <a:latin typeface="Obelisc" panose="020B0503030502040203" pitchFamily="34" charset="77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sz="1200" dirty="0">
                <a:solidFill>
                  <a:srgbClr val="114954"/>
                </a:solidFill>
                <a:effectLst/>
                <a:latin typeface="Obelisc" panose="020B0503030502040203" pitchFamily="34" charset="77"/>
              </a:rPr>
              <a:t>Streamline employee onboarding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sz="1200" dirty="0">
                <a:solidFill>
                  <a:srgbClr val="114954"/>
                </a:solidFill>
                <a:effectLst/>
                <a:latin typeface="Obelisc" panose="020B0503030502040203" pitchFamily="34" charset="77"/>
              </a:rPr>
              <a:t>User data integrity across systems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sz="1200" dirty="0">
                <a:solidFill>
                  <a:srgbClr val="114954"/>
                </a:solidFill>
                <a:effectLst/>
                <a:latin typeface="Obelisc" panose="020B0503030502040203" pitchFamily="34" charset="77"/>
              </a:rPr>
              <a:t>Regularly refreshed to reflect changes to data</a:t>
            </a:r>
          </a:p>
        </p:txBody>
      </p:sp>
    </p:spTree>
    <p:extLst>
      <p:ext uri="{BB962C8B-B14F-4D97-AF65-F5344CB8AC3E}">
        <p14:creationId xmlns:p14="http://schemas.microsoft.com/office/powerpoint/2010/main" val="6453622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B904DD1-802D-3723-EBB5-C84313B43434}"/>
              </a:ext>
            </a:extLst>
          </p:cNvPr>
          <p:cNvSpPr txBox="1"/>
          <p:nvPr/>
        </p:nvSpPr>
        <p:spPr>
          <a:xfrm>
            <a:off x="693630" y="2228671"/>
            <a:ext cx="310175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sz="1200" dirty="0">
                <a:solidFill>
                  <a:srgbClr val="114954"/>
                </a:solidFill>
                <a:effectLst/>
                <a:latin typeface="Obelisc" panose="020B0503030502040203" pitchFamily="34" charset="77"/>
              </a:rPr>
              <a:t>Create organization-specific learning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sz="1200" dirty="0">
                <a:solidFill>
                  <a:srgbClr val="114954"/>
                </a:solidFill>
                <a:effectLst/>
                <a:latin typeface="Obelisc" panose="020B0503030502040203" pitchFamily="34" charset="77"/>
              </a:rPr>
              <a:t>Support blended learning via Events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sz="1200" dirty="0">
                <a:solidFill>
                  <a:srgbClr val="114954"/>
                </a:solidFill>
                <a:effectLst/>
                <a:latin typeface="Obelisc" panose="020B0503030502040203" pitchFamily="34" charset="77"/>
              </a:rPr>
              <a:t>Test knowledge with in-build assessment tool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sz="1200" dirty="0">
                <a:solidFill>
                  <a:srgbClr val="114954"/>
                </a:solidFill>
                <a:effectLst/>
                <a:latin typeface="Obelisc" panose="020B0503030502040203" pitchFamily="34" charset="77"/>
              </a:rPr>
              <a:t>Test knowledge with in-built assessment tool</a:t>
            </a:r>
          </a:p>
        </p:txBody>
      </p:sp>
      <p:sp>
        <p:nvSpPr>
          <p:cNvPr id="3" name="Google Shape;66;p17">
            <a:extLst>
              <a:ext uri="{FF2B5EF4-FFF2-40B4-BE49-F238E27FC236}">
                <a16:creationId xmlns:a16="http://schemas.microsoft.com/office/drawing/2014/main" id="{A6514F6E-D461-BCF7-7332-31B44F3E63B7}"/>
              </a:ext>
            </a:extLst>
          </p:cNvPr>
          <p:cNvSpPr txBox="1">
            <a:spLocks/>
          </p:cNvSpPr>
          <p:nvPr/>
        </p:nvSpPr>
        <p:spPr>
          <a:xfrm>
            <a:off x="3582614" y="425854"/>
            <a:ext cx="5026772" cy="3556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Muli Light" panose="020B0604020202020204" charset="0"/>
                <a:ea typeface="Muli Light" panose="020B0604020202020204" charset="0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AU" sz="2400" dirty="0">
                <a:solidFill>
                  <a:srgbClr val="124A54"/>
                </a:solidFill>
                <a:effectLst/>
                <a:latin typeface="Victor Serif Semibold" pitchFamily="2" charset="77"/>
              </a:rPr>
              <a:t>Contextual learning at your fingertips with our course creation tool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27EBB7B-C376-5EF3-C30E-29CD78EED1FE}"/>
              </a:ext>
            </a:extLst>
          </p:cNvPr>
          <p:cNvSpPr txBox="1"/>
          <p:nvPr/>
        </p:nvSpPr>
        <p:spPr>
          <a:xfrm>
            <a:off x="3361673" y="1329166"/>
            <a:ext cx="546865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sz="1600" dirty="0">
                <a:solidFill>
                  <a:srgbClr val="114954"/>
                </a:solidFill>
                <a:effectLst/>
                <a:latin typeface="Obelisc" panose="020B0503030502040203" pitchFamily="34" charset="77"/>
              </a:rPr>
              <a:t>Find high quality, relevant courses. Save courses for later. Personalise your recommendations.</a:t>
            </a:r>
          </a:p>
        </p:txBody>
      </p:sp>
    </p:spTree>
    <p:extLst>
      <p:ext uri="{BB962C8B-B14F-4D97-AF65-F5344CB8AC3E}">
        <p14:creationId xmlns:p14="http://schemas.microsoft.com/office/powerpoint/2010/main" val="38305253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355A7E50718A449A8A0BBBF1E2C0981" ma:contentTypeVersion="15" ma:contentTypeDescription="Create a new document." ma:contentTypeScope="" ma:versionID="8cdf3ffd9a9eab0927508b4c840f2a31">
  <xsd:schema xmlns:xsd="http://www.w3.org/2001/XMLSchema" xmlns:xs="http://www.w3.org/2001/XMLSchema" xmlns:p="http://schemas.microsoft.com/office/2006/metadata/properties" xmlns:ns2="7eb21545-8768-4ad0-b088-18045c70ab3b" xmlns:ns3="678d0f54-3576-4583-aeb7-eac9d2e466ca" targetNamespace="http://schemas.microsoft.com/office/2006/metadata/properties" ma:root="true" ma:fieldsID="2dbf64f7514836ae8bcaffbaffef9e02" ns2:_="" ns3:_="">
    <xsd:import namespace="7eb21545-8768-4ad0-b088-18045c70ab3b"/>
    <xsd:import namespace="678d0f54-3576-4583-aeb7-eac9d2e466c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eb21545-8768-4ad0-b088-18045c70ab3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0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16f0024c-0945-4f39-bb7a-6faf965f294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78d0f54-3576-4583-aeb7-eac9d2e466ca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f2b83c4b-651d-47c7-88c6-da6654895367}" ma:internalName="TaxCatchAll" ma:showField="CatchAllData" ma:web="678d0f54-3576-4583-aeb7-eac9d2e466c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eb21545-8768-4ad0-b088-18045c70ab3b">
      <Terms xmlns="http://schemas.microsoft.com/office/infopath/2007/PartnerControls"/>
    </lcf76f155ced4ddcb4097134ff3c332f>
    <TaxCatchAll xmlns="678d0f54-3576-4583-aeb7-eac9d2e466ca" xsi:nil="true"/>
  </documentManagement>
</p:properties>
</file>

<file path=customXml/itemProps1.xml><?xml version="1.0" encoding="utf-8"?>
<ds:datastoreItem xmlns:ds="http://schemas.openxmlformats.org/officeDocument/2006/customXml" ds:itemID="{157C4265-DEA6-4D53-820A-0A1BA9C683AA}"/>
</file>

<file path=customXml/itemProps2.xml><?xml version="1.0" encoding="utf-8"?>
<ds:datastoreItem xmlns:ds="http://schemas.openxmlformats.org/officeDocument/2006/customXml" ds:itemID="{A4754E0D-7482-4C68-936B-84A33267466F}"/>
</file>

<file path=customXml/itemProps3.xml><?xml version="1.0" encoding="utf-8"?>
<ds:datastoreItem xmlns:ds="http://schemas.openxmlformats.org/officeDocument/2006/customXml" ds:itemID="{BD56606E-B4F1-4727-BB05-ACBF87BC9C15}"/>
</file>

<file path=docProps/app.xml><?xml version="1.0" encoding="utf-8"?>
<Properties xmlns="http://schemas.openxmlformats.org/officeDocument/2006/extended-properties" xmlns:vt="http://schemas.openxmlformats.org/officeDocument/2006/docPropsVTypes">
  <TotalTime>4106</TotalTime>
  <Words>468</Words>
  <Application>Microsoft Macintosh PowerPoint</Application>
  <PresentationFormat>Widescreen</PresentationFormat>
  <Paragraphs>61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Calibri</vt:lpstr>
      <vt:lpstr>Arial</vt:lpstr>
      <vt:lpstr>Victor Serif Semibold</vt:lpstr>
      <vt:lpstr>Calibri Light</vt:lpstr>
      <vt:lpstr>Obelisc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Victoria Hutchinson</dc:creator>
  <cp:lastModifiedBy>Victoria Hutchinson</cp:lastModifiedBy>
  <cp:revision>2</cp:revision>
  <dcterms:created xsi:type="dcterms:W3CDTF">2022-10-21T05:10:36Z</dcterms:created>
  <dcterms:modified xsi:type="dcterms:W3CDTF">2022-10-24T01:37:22Z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0x0101008355A7E50718A449A8A0BBBF1E2C0981</vt:lpwstr>
  </property>
</Properties>
</file>